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sldIdLst>
    <p:sldId id="264" r:id="rId3"/>
    <p:sldId id="265" r:id="rId4"/>
    <p:sldId id="261" r:id="rId5"/>
    <p:sldId id="262" r:id="rId6"/>
    <p:sldId id="256" r:id="rId7"/>
    <p:sldId id="257" r:id="rId8"/>
    <p:sldId id="258" r:id="rId9"/>
    <p:sldId id="259" r:id="rId10"/>
  </p:sldIdLst>
  <p:sldSz cx="7559675" cy="106918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44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4" d="100"/>
          <a:sy n="54" d="100"/>
        </p:scale>
        <p:origin x="251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png>
</file>

<file path=ppt/media/image10.png>
</file>

<file path=ppt/media/image13.jpg>
</file>

<file path=ppt/media/image14.jpg>
</file>

<file path=ppt/media/image2.png>
</file>

<file path=ppt/media/image3.jpg>
</file>

<file path=ppt/media/image4.gif>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566976" y="1749795"/>
            <a:ext cx="6425724" cy="3722335"/>
          </a:xfrm>
        </p:spPr>
        <p:txBody>
          <a:bodyPr anchor="b"/>
          <a:lstStyle>
            <a:lvl1pPr algn="ctr">
              <a:defRPr sz="4960"/>
            </a:lvl1pPr>
          </a:lstStyle>
          <a:p>
            <a:r>
              <a:rPr lang="zh-TW" altLang="en-US"/>
              <a:t>按一下以編輯母片標題樣式</a:t>
            </a:r>
            <a:endParaRPr lang="en-US" dirty="0"/>
          </a:p>
        </p:txBody>
      </p:sp>
      <p:sp>
        <p:nvSpPr>
          <p:cNvPr id="3" name="Subtitle 2"/>
          <p:cNvSpPr>
            <a:spLocks noGrp="1"/>
          </p:cNvSpPr>
          <p:nvPr>
            <p:ph type="subTitle" idx="1"/>
          </p:nvPr>
        </p:nvSpPr>
        <p:spPr>
          <a:xfrm>
            <a:off x="944960" y="5615678"/>
            <a:ext cx="5669756" cy="2581379"/>
          </a:xfrm>
        </p:spPr>
        <p:txBody>
          <a:bodyPr/>
          <a:lstStyle>
            <a:lvl1pPr marL="0" indent="0" algn="ctr">
              <a:buNone/>
              <a:defRPr sz="1984"/>
            </a:lvl1pPr>
            <a:lvl2pPr marL="377967" indent="0" algn="ctr">
              <a:buNone/>
              <a:defRPr sz="1653"/>
            </a:lvl2pPr>
            <a:lvl3pPr marL="755934" indent="0" algn="ctr">
              <a:buNone/>
              <a:defRPr sz="1488"/>
            </a:lvl3pPr>
            <a:lvl4pPr marL="1133902" indent="0" algn="ctr">
              <a:buNone/>
              <a:defRPr sz="1323"/>
            </a:lvl4pPr>
            <a:lvl5pPr marL="1511869" indent="0" algn="ctr">
              <a:buNone/>
              <a:defRPr sz="1323"/>
            </a:lvl5pPr>
            <a:lvl6pPr marL="1889836" indent="0" algn="ctr">
              <a:buNone/>
              <a:defRPr sz="1323"/>
            </a:lvl6pPr>
            <a:lvl7pPr marL="2267803" indent="0" algn="ctr">
              <a:buNone/>
              <a:defRPr sz="1323"/>
            </a:lvl7pPr>
            <a:lvl8pPr marL="2645771" indent="0" algn="ctr">
              <a:buNone/>
              <a:defRPr sz="1323"/>
            </a:lvl8pPr>
            <a:lvl9pPr marL="3023738" indent="0" algn="ctr">
              <a:buNone/>
              <a:defRPr sz="1323"/>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1809780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3164009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569240"/>
            <a:ext cx="1630055" cy="9060817"/>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519728" y="569240"/>
            <a:ext cx="4795669" cy="9060817"/>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3410133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566976" y="1749795"/>
            <a:ext cx="6425724" cy="3722335"/>
          </a:xfrm>
        </p:spPr>
        <p:txBody>
          <a:bodyPr anchor="b"/>
          <a:lstStyle>
            <a:lvl1pPr algn="ctr">
              <a:defRPr sz="4960"/>
            </a:lvl1pPr>
          </a:lstStyle>
          <a:p>
            <a:r>
              <a:rPr lang="zh-TW" altLang="en-US"/>
              <a:t>按一下以編輯母片標題樣式</a:t>
            </a:r>
            <a:endParaRPr lang="en-US" dirty="0"/>
          </a:p>
        </p:txBody>
      </p:sp>
      <p:sp>
        <p:nvSpPr>
          <p:cNvPr id="3" name="Subtitle 2"/>
          <p:cNvSpPr>
            <a:spLocks noGrp="1"/>
          </p:cNvSpPr>
          <p:nvPr>
            <p:ph type="subTitle" idx="1"/>
          </p:nvPr>
        </p:nvSpPr>
        <p:spPr>
          <a:xfrm>
            <a:off x="944960" y="5615678"/>
            <a:ext cx="5669756" cy="2581379"/>
          </a:xfrm>
        </p:spPr>
        <p:txBody>
          <a:bodyPr/>
          <a:lstStyle>
            <a:lvl1pPr marL="0" indent="0" algn="ctr">
              <a:buNone/>
              <a:defRPr sz="1984"/>
            </a:lvl1pPr>
            <a:lvl2pPr marL="377967" indent="0" algn="ctr">
              <a:buNone/>
              <a:defRPr sz="1653"/>
            </a:lvl2pPr>
            <a:lvl3pPr marL="755934" indent="0" algn="ctr">
              <a:buNone/>
              <a:defRPr sz="1488"/>
            </a:lvl3pPr>
            <a:lvl4pPr marL="1133902" indent="0" algn="ctr">
              <a:buNone/>
              <a:defRPr sz="1323"/>
            </a:lvl4pPr>
            <a:lvl5pPr marL="1511869" indent="0" algn="ctr">
              <a:buNone/>
              <a:defRPr sz="1323"/>
            </a:lvl5pPr>
            <a:lvl6pPr marL="1889836" indent="0" algn="ctr">
              <a:buNone/>
              <a:defRPr sz="1323"/>
            </a:lvl6pPr>
            <a:lvl7pPr marL="2267803" indent="0" algn="ctr">
              <a:buNone/>
              <a:defRPr sz="1323"/>
            </a:lvl7pPr>
            <a:lvl8pPr marL="2645771" indent="0" algn="ctr">
              <a:buNone/>
              <a:defRPr sz="1323"/>
            </a:lvl8pPr>
            <a:lvl9pPr marL="3023738" indent="0" algn="ctr">
              <a:buNone/>
              <a:defRPr sz="1323"/>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41654995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10968745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515791" y="2665532"/>
            <a:ext cx="6520220" cy="4447496"/>
          </a:xfrm>
        </p:spPr>
        <p:txBody>
          <a:bodyPr anchor="b"/>
          <a:lstStyle>
            <a:lvl1pPr>
              <a:defRPr sz="4960"/>
            </a:lvl1pPr>
          </a:lstStyle>
          <a:p>
            <a:r>
              <a:rPr lang="zh-TW" altLang="en-US"/>
              <a:t>按一下以編輯母片標題樣式</a:t>
            </a:r>
            <a:endParaRPr lang="en-US" dirty="0"/>
          </a:p>
        </p:txBody>
      </p:sp>
      <p:sp>
        <p:nvSpPr>
          <p:cNvPr id="3" name="Text Placeholder 2"/>
          <p:cNvSpPr>
            <a:spLocks noGrp="1"/>
          </p:cNvSpPr>
          <p:nvPr>
            <p:ph type="body" idx="1"/>
          </p:nvPr>
        </p:nvSpPr>
        <p:spPr>
          <a:xfrm>
            <a:off x="515791" y="7155103"/>
            <a:ext cx="6520220" cy="2338833"/>
          </a:xfrm>
        </p:spPr>
        <p:txBody>
          <a:bodyPr/>
          <a:lstStyle>
            <a:lvl1pPr marL="0" indent="0">
              <a:buNone/>
              <a:defRPr sz="1984">
                <a:solidFill>
                  <a:schemeClr val="tx1"/>
                </a:solidFill>
              </a:defRPr>
            </a:lvl1pPr>
            <a:lvl2pPr marL="377967" indent="0">
              <a:buNone/>
              <a:defRPr sz="1653">
                <a:solidFill>
                  <a:schemeClr val="tx1">
                    <a:tint val="75000"/>
                  </a:schemeClr>
                </a:solidFill>
              </a:defRPr>
            </a:lvl2pPr>
            <a:lvl3pPr marL="755934" indent="0">
              <a:buNone/>
              <a:defRPr sz="1488">
                <a:solidFill>
                  <a:schemeClr val="tx1">
                    <a:tint val="75000"/>
                  </a:schemeClr>
                </a:solidFill>
              </a:defRPr>
            </a:lvl3pPr>
            <a:lvl4pPr marL="1133902" indent="0">
              <a:buNone/>
              <a:defRPr sz="1323">
                <a:solidFill>
                  <a:schemeClr val="tx1">
                    <a:tint val="75000"/>
                  </a:schemeClr>
                </a:solidFill>
              </a:defRPr>
            </a:lvl4pPr>
            <a:lvl5pPr marL="1511869" indent="0">
              <a:buNone/>
              <a:defRPr sz="1323">
                <a:solidFill>
                  <a:schemeClr val="tx1">
                    <a:tint val="75000"/>
                  </a:schemeClr>
                </a:solidFill>
              </a:defRPr>
            </a:lvl5pPr>
            <a:lvl6pPr marL="1889836" indent="0">
              <a:buNone/>
              <a:defRPr sz="1323">
                <a:solidFill>
                  <a:schemeClr val="tx1">
                    <a:tint val="75000"/>
                  </a:schemeClr>
                </a:solidFill>
              </a:defRPr>
            </a:lvl6pPr>
            <a:lvl7pPr marL="2267803" indent="0">
              <a:buNone/>
              <a:defRPr sz="1323">
                <a:solidFill>
                  <a:schemeClr val="tx1">
                    <a:tint val="75000"/>
                  </a:schemeClr>
                </a:solidFill>
              </a:defRPr>
            </a:lvl7pPr>
            <a:lvl8pPr marL="2645771" indent="0">
              <a:buNone/>
              <a:defRPr sz="1323">
                <a:solidFill>
                  <a:schemeClr val="tx1">
                    <a:tint val="75000"/>
                  </a:schemeClr>
                </a:solidFill>
              </a:defRPr>
            </a:lvl8pPr>
            <a:lvl9pPr marL="3023738" indent="0">
              <a:buNone/>
              <a:defRPr sz="1323">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17174023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519728" y="2846200"/>
            <a:ext cx="3212862" cy="678385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3827085" y="2846200"/>
            <a:ext cx="3212862" cy="678385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15763686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520712" y="569242"/>
            <a:ext cx="6520220" cy="2066590"/>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520713" y="2620980"/>
            <a:ext cx="3198096"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zh-TW" altLang="en-US"/>
              <a:t>按一下以編輯母片文字樣式</a:t>
            </a:r>
          </a:p>
        </p:txBody>
      </p:sp>
      <p:sp>
        <p:nvSpPr>
          <p:cNvPr id="4" name="Content Placeholder 3"/>
          <p:cNvSpPr>
            <a:spLocks noGrp="1"/>
          </p:cNvSpPr>
          <p:nvPr>
            <p:ph sz="half" idx="2"/>
          </p:nvPr>
        </p:nvSpPr>
        <p:spPr>
          <a:xfrm>
            <a:off x="520713" y="3905482"/>
            <a:ext cx="3198096" cy="57443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3827086" y="2620980"/>
            <a:ext cx="3213847"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zh-TW" altLang="en-US"/>
              <a:t>按一下以編輯母片文字樣式</a:t>
            </a:r>
          </a:p>
        </p:txBody>
      </p:sp>
      <p:sp>
        <p:nvSpPr>
          <p:cNvPr id="6" name="Content Placeholder 5"/>
          <p:cNvSpPr>
            <a:spLocks noGrp="1"/>
          </p:cNvSpPr>
          <p:nvPr>
            <p:ph sz="quarter" idx="4"/>
          </p:nvPr>
        </p:nvSpPr>
        <p:spPr>
          <a:xfrm>
            <a:off x="3827086" y="3905482"/>
            <a:ext cx="3213847" cy="57443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36875823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30415517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16515671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zh-TW" altLang="en-US"/>
              <a:t>按一下以編輯母片標題樣式</a:t>
            </a:r>
            <a:endParaRPr lang="en-US" dirty="0"/>
          </a:p>
        </p:txBody>
      </p:sp>
      <p:sp>
        <p:nvSpPr>
          <p:cNvPr id="3" name="Content Placeholder 2"/>
          <p:cNvSpPr>
            <a:spLocks noGrp="1"/>
          </p:cNvSpPr>
          <p:nvPr>
            <p:ph idx="1"/>
          </p:nvPr>
        </p:nvSpPr>
        <p:spPr>
          <a:xfrm>
            <a:off x="3213847" y="1539425"/>
            <a:ext cx="3827085" cy="7598117"/>
          </a:xfrm>
        </p:spPr>
        <p:txBody>
          <a:bodyPr/>
          <a:lstStyle>
            <a:lvl1pPr>
              <a:defRPr sz="2645"/>
            </a:lvl1pPr>
            <a:lvl2pPr>
              <a:defRPr sz="2315"/>
            </a:lvl2pPr>
            <a:lvl3pPr>
              <a:defRPr sz="1984"/>
            </a:lvl3pPr>
            <a:lvl4pPr>
              <a:defRPr sz="1653"/>
            </a:lvl4pPr>
            <a:lvl5pPr>
              <a:defRPr sz="1653"/>
            </a:lvl5pPr>
            <a:lvl6pPr>
              <a:defRPr sz="1653"/>
            </a:lvl6pPr>
            <a:lvl7pPr>
              <a:defRPr sz="1653"/>
            </a:lvl7pPr>
            <a:lvl8pPr>
              <a:defRPr sz="1653"/>
            </a:lvl8pPr>
            <a:lvl9pPr>
              <a:defRPr sz="1653"/>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1095656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19911467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3213847" y="1539425"/>
            <a:ext cx="3827085" cy="7598117"/>
          </a:xfrm>
        </p:spPr>
        <p:txBody>
          <a:bodyPr anchor="t"/>
          <a:lstStyle>
            <a:lvl1pPr marL="0" indent="0">
              <a:buNone/>
              <a:defRPr sz="2645"/>
            </a:lvl1pPr>
            <a:lvl2pPr marL="377967" indent="0">
              <a:buNone/>
              <a:defRPr sz="2315"/>
            </a:lvl2pPr>
            <a:lvl3pPr marL="755934" indent="0">
              <a:buNone/>
              <a:defRPr sz="1984"/>
            </a:lvl3pPr>
            <a:lvl4pPr marL="1133902" indent="0">
              <a:buNone/>
              <a:defRPr sz="1653"/>
            </a:lvl4pPr>
            <a:lvl5pPr marL="1511869" indent="0">
              <a:buNone/>
              <a:defRPr sz="1653"/>
            </a:lvl5pPr>
            <a:lvl6pPr marL="1889836" indent="0">
              <a:buNone/>
              <a:defRPr sz="1653"/>
            </a:lvl6pPr>
            <a:lvl7pPr marL="2267803" indent="0">
              <a:buNone/>
              <a:defRPr sz="1653"/>
            </a:lvl7pPr>
            <a:lvl8pPr marL="2645771" indent="0">
              <a:buNone/>
              <a:defRPr sz="1653"/>
            </a:lvl8pPr>
            <a:lvl9pPr marL="3023738" indent="0">
              <a:buNone/>
              <a:defRPr sz="1653"/>
            </a:lvl9pPr>
          </a:lstStyle>
          <a:p>
            <a:r>
              <a:rPr lang="zh-TW" altLang="en-US"/>
              <a:t>按一下圖示以新增圖片</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709971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7166525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569240"/>
            <a:ext cx="1630055" cy="9060817"/>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519728" y="569240"/>
            <a:ext cx="4795669" cy="9060817"/>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05307B6-0DBB-4C63-B936-9F2FCA0D88F9}"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1558957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515791" y="2665532"/>
            <a:ext cx="6520220" cy="4447496"/>
          </a:xfrm>
        </p:spPr>
        <p:txBody>
          <a:bodyPr anchor="b"/>
          <a:lstStyle>
            <a:lvl1pPr>
              <a:defRPr sz="4960"/>
            </a:lvl1pPr>
          </a:lstStyle>
          <a:p>
            <a:r>
              <a:rPr lang="zh-TW" altLang="en-US"/>
              <a:t>按一下以編輯母片標題樣式</a:t>
            </a:r>
            <a:endParaRPr lang="en-US" dirty="0"/>
          </a:p>
        </p:txBody>
      </p:sp>
      <p:sp>
        <p:nvSpPr>
          <p:cNvPr id="3" name="Text Placeholder 2"/>
          <p:cNvSpPr>
            <a:spLocks noGrp="1"/>
          </p:cNvSpPr>
          <p:nvPr>
            <p:ph type="body" idx="1"/>
          </p:nvPr>
        </p:nvSpPr>
        <p:spPr>
          <a:xfrm>
            <a:off x="515791" y="7155103"/>
            <a:ext cx="6520220" cy="2338833"/>
          </a:xfrm>
        </p:spPr>
        <p:txBody>
          <a:bodyPr/>
          <a:lstStyle>
            <a:lvl1pPr marL="0" indent="0">
              <a:buNone/>
              <a:defRPr sz="1984">
                <a:solidFill>
                  <a:schemeClr val="tx1"/>
                </a:solidFill>
              </a:defRPr>
            </a:lvl1pPr>
            <a:lvl2pPr marL="377967" indent="0">
              <a:buNone/>
              <a:defRPr sz="1653">
                <a:solidFill>
                  <a:schemeClr val="tx1">
                    <a:tint val="75000"/>
                  </a:schemeClr>
                </a:solidFill>
              </a:defRPr>
            </a:lvl2pPr>
            <a:lvl3pPr marL="755934" indent="0">
              <a:buNone/>
              <a:defRPr sz="1488">
                <a:solidFill>
                  <a:schemeClr val="tx1">
                    <a:tint val="75000"/>
                  </a:schemeClr>
                </a:solidFill>
              </a:defRPr>
            </a:lvl3pPr>
            <a:lvl4pPr marL="1133902" indent="0">
              <a:buNone/>
              <a:defRPr sz="1323">
                <a:solidFill>
                  <a:schemeClr val="tx1">
                    <a:tint val="75000"/>
                  </a:schemeClr>
                </a:solidFill>
              </a:defRPr>
            </a:lvl4pPr>
            <a:lvl5pPr marL="1511869" indent="0">
              <a:buNone/>
              <a:defRPr sz="1323">
                <a:solidFill>
                  <a:schemeClr val="tx1">
                    <a:tint val="75000"/>
                  </a:schemeClr>
                </a:solidFill>
              </a:defRPr>
            </a:lvl5pPr>
            <a:lvl6pPr marL="1889836" indent="0">
              <a:buNone/>
              <a:defRPr sz="1323">
                <a:solidFill>
                  <a:schemeClr val="tx1">
                    <a:tint val="75000"/>
                  </a:schemeClr>
                </a:solidFill>
              </a:defRPr>
            </a:lvl6pPr>
            <a:lvl7pPr marL="2267803" indent="0">
              <a:buNone/>
              <a:defRPr sz="1323">
                <a:solidFill>
                  <a:schemeClr val="tx1">
                    <a:tint val="75000"/>
                  </a:schemeClr>
                </a:solidFill>
              </a:defRPr>
            </a:lvl7pPr>
            <a:lvl8pPr marL="2645771" indent="0">
              <a:buNone/>
              <a:defRPr sz="1323">
                <a:solidFill>
                  <a:schemeClr val="tx1">
                    <a:tint val="75000"/>
                  </a:schemeClr>
                </a:solidFill>
              </a:defRPr>
            </a:lvl8pPr>
            <a:lvl9pPr marL="3023738" indent="0">
              <a:buNone/>
              <a:defRPr sz="1323">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603882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519728" y="2846200"/>
            <a:ext cx="3212862" cy="678385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3827085" y="2846200"/>
            <a:ext cx="3212862" cy="678385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3107173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520712" y="569242"/>
            <a:ext cx="6520220" cy="2066590"/>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520713" y="2620980"/>
            <a:ext cx="3198096"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zh-TW" altLang="en-US"/>
              <a:t>按一下以編輯母片文字樣式</a:t>
            </a:r>
          </a:p>
        </p:txBody>
      </p:sp>
      <p:sp>
        <p:nvSpPr>
          <p:cNvPr id="4" name="Content Placeholder 3"/>
          <p:cNvSpPr>
            <a:spLocks noGrp="1"/>
          </p:cNvSpPr>
          <p:nvPr>
            <p:ph sz="half" idx="2"/>
          </p:nvPr>
        </p:nvSpPr>
        <p:spPr>
          <a:xfrm>
            <a:off x="520713" y="3905482"/>
            <a:ext cx="3198096" cy="57443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3827086" y="2620980"/>
            <a:ext cx="3213847"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zh-TW" altLang="en-US"/>
              <a:t>按一下以編輯母片文字樣式</a:t>
            </a:r>
          </a:p>
        </p:txBody>
      </p:sp>
      <p:sp>
        <p:nvSpPr>
          <p:cNvPr id="6" name="Content Placeholder 5"/>
          <p:cNvSpPr>
            <a:spLocks noGrp="1"/>
          </p:cNvSpPr>
          <p:nvPr>
            <p:ph sz="quarter" idx="4"/>
          </p:nvPr>
        </p:nvSpPr>
        <p:spPr>
          <a:xfrm>
            <a:off x="3827086" y="3905482"/>
            <a:ext cx="3213847" cy="57443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2684435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2670427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22468051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zh-TW" altLang="en-US"/>
              <a:t>按一下以編輯母片標題樣式</a:t>
            </a:r>
            <a:endParaRPr lang="en-US" dirty="0"/>
          </a:p>
        </p:txBody>
      </p:sp>
      <p:sp>
        <p:nvSpPr>
          <p:cNvPr id="3" name="Content Placeholder 2"/>
          <p:cNvSpPr>
            <a:spLocks noGrp="1"/>
          </p:cNvSpPr>
          <p:nvPr>
            <p:ph idx="1"/>
          </p:nvPr>
        </p:nvSpPr>
        <p:spPr>
          <a:xfrm>
            <a:off x="3213847" y="1539425"/>
            <a:ext cx="3827085" cy="7598117"/>
          </a:xfrm>
        </p:spPr>
        <p:txBody>
          <a:bodyPr/>
          <a:lstStyle>
            <a:lvl1pPr>
              <a:defRPr sz="2645"/>
            </a:lvl1pPr>
            <a:lvl2pPr>
              <a:defRPr sz="2315"/>
            </a:lvl2pPr>
            <a:lvl3pPr>
              <a:defRPr sz="1984"/>
            </a:lvl3pPr>
            <a:lvl4pPr>
              <a:defRPr sz="1653"/>
            </a:lvl4pPr>
            <a:lvl5pPr>
              <a:defRPr sz="1653"/>
            </a:lvl5pPr>
            <a:lvl6pPr>
              <a:defRPr sz="1653"/>
            </a:lvl6pPr>
            <a:lvl7pPr>
              <a:defRPr sz="1653"/>
            </a:lvl7pPr>
            <a:lvl8pPr>
              <a:defRPr sz="1653"/>
            </a:lvl8pPr>
            <a:lvl9pPr>
              <a:defRPr sz="1653"/>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90181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3213847" y="1539425"/>
            <a:ext cx="3827085" cy="7598117"/>
          </a:xfrm>
        </p:spPr>
        <p:txBody>
          <a:bodyPr anchor="t"/>
          <a:lstStyle>
            <a:lvl1pPr marL="0" indent="0">
              <a:buNone/>
              <a:defRPr sz="2645"/>
            </a:lvl1pPr>
            <a:lvl2pPr marL="377967" indent="0">
              <a:buNone/>
              <a:defRPr sz="2315"/>
            </a:lvl2pPr>
            <a:lvl3pPr marL="755934" indent="0">
              <a:buNone/>
              <a:defRPr sz="1984"/>
            </a:lvl3pPr>
            <a:lvl4pPr marL="1133902" indent="0">
              <a:buNone/>
              <a:defRPr sz="1653"/>
            </a:lvl4pPr>
            <a:lvl5pPr marL="1511869" indent="0">
              <a:buNone/>
              <a:defRPr sz="1653"/>
            </a:lvl5pPr>
            <a:lvl6pPr marL="1889836" indent="0">
              <a:buNone/>
              <a:defRPr sz="1653"/>
            </a:lvl6pPr>
            <a:lvl7pPr marL="2267803" indent="0">
              <a:buNone/>
              <a:defRPr sz="1653"/>
            </a:lvl7pPr>
            <a:lvl8pPr marL="2645771" indent="0">
              <a:buNone/>
              <a:defRPr sz="1653"/>
            </a:lvl8pPr>
            <a:lvl9pPr marL="3023738" indent="0">
              <a:buNone/>
              <a:defRPr sz="1653"/>
            </a:lvl9pPr>
          </a:lstStyle>
          <a:p>
            <a:r>
              <a:rPr lang="zh-TW" altLang="en-US"/>
              <a:t>按一下圖示以新增圖片</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B47607DA-64B2-4683-88B2-CFB1FFBC307C}" type="datetimeFigureOut">
              <a:rPr lang="zh-TW" altLang="en-US" smtClean="0"/>
              <a:t>2022/5/2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2639363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4444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569242"/>
            <a:ext cx="6520220" cy="2066590"/>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519728" y="2846200"/>
            <a:ext cx="6520220" cy="6783857"/>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519728" y="9909729"/>
            <a:ext cx="1700927" cy="569240"/>
          </a:xfrm>
          <a:prstGeom prst="rect">
            <a:avLst/>
          </a:prstGeom>
        </p:spPr>
        <p:txBody>
          <a:bodyPr vert="horz" lIns="91440" tIns="45720" rIns="91440" bIns="45720" rtlCol="0" anchor="ctr"/>
          <a:lstStyle>
            <a:lvl1pPr algn="l">
              <a:defRPr sz="992">
                <a:solidFill>
                  <a:schemeClr val="tx1">
                    <a:tint val="75000"/>
                  </a:schemeClr>
                </a:solidFill>
              </a:defRPr>
            </a:lvl1pPr>
          </a:lstStyle>
          <a:p>
            <a:fld id="{B47607DA-64B2-4683-88B2-CFB1FFBC307C}" type="datetimeFigureOut">
              <a:rPr lang="zh-TW" altLang="en-US" smtClean="0"/>
              <a:t>2022/5/2</a:t>
            </a:fld>
            <a:endParaRPr lang="zh-TW" altLang="en-US"/>
          </a:p>
        </p:txBody>
      </p:sp>
      <p:sp>
        <p:nvSpPr>
          <p:cNvPr id="5" name="Footer Placeholder 4"/>
          <p:cNvSpPr>
            <a:spLocks noGrp="1"/>
          </p:cNvSpPr>
          <p:nvPr>
            <p:ph type="ftr" sz="quarter" idx="3"/>
          </p:nvPr>
        </p:nvSpPr>
        <p:spPr>
          <a:xfrm>
            <a:off x="2504143" y="9909729"/>
            <a:ext cx="2551390" cy="569240"/>
          </a:xfrm>
          <a:prstGeom prst="rect">
            <a:avLst/>
          </a:prstGeom>
        </p:spPr>
        <p:txBody>
          <a:bodyPr vert="horz" lIns="91440" tIns="45720" rIns="91440" bIns="45720" rtlCol="0" anchor="ctr"/>
          <a:lstStyle>
            <a:lvl1pPr algn="ctr">
              <a:defRPr sz="992">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5339020" y="9909729"/>
            <a:ext cx="1700927" cy="569240"/>
          </a:xfrm>
          <a:prstGeom prst="rect">
            <a:avLst/>
          </a:prstGeom>
        </p:spPr>
        <p:txBody>
          <a:bodyPr vert="horz" lIns="91440" tIns="45720" rIns="91440" bIns="45720" rtlCol="0" anchor="ctr"/>
          <a:lstStyle>
            <a:lvl1pPr algn="r">
              <a:defRPr sz="992">
                <a:solidFill>
                  <a:schemeClr val="tx1">
                    <a:tint val="75000"/>
                  </a:schemeClr>
                </a:solidFill>
              </a:defRPr>
            </a:lvl1pPr>
          </a:lstStyle>
          <a:p>
            <a:fld id="{2CF2DAC9-474D-40F7-9AFA-03B43F8F3033}" type="slidenum">
              <a:rPr lang="zh-TW" altLang="en-US" smtClean="0"/>
              <a:t>‹#›</a:t>
            </a:fld>
            <a:endParaRPr lang="zh-TW" altLang="en-US"/>
          </a:p>
        </p:txBody>
      </p:sp>
    </p:spTree>
    <p:extLst>
      <p:ext uri="{BB962C8B-B14F-4D97-AF65-F5344CB8AC3E}">
        <p14:creationId xmlns:p14="http://schemas.microsoft.com/office/powerpoint/2010/main" val="21320766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55934" rtl="0" eaLnBrk="1" latinLnBrk="0" hangingPunct="1">
        <a:lnSpc>
          <a:spcPct val="90000"/>
        </a:lnSpc>
        <a:spcBef>
          <a:spcPct val="0"/>
        </a:spcBef>
        <a:buNone/>
        <a:defRPr sz="3637" kern="1200">
          <a:solidFill>
            <a:schemeClr val="tx1"/>
          </a:solidFill>
          <a:latin typeface="+mj-lt"/>
          <a:ea typeface="+mj-ea"/>
          <a:cs typeface="+mj-cs"/>
        </a:defRPr>
      </a:lvl1pPr>
    </p:titleStyle>
    <p:bodyStyle>
      <a:lvl1pPr marL="188984" indent="-188984" algn="l" defTabSz="755934"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6951" indent="-188984" algn="l" defTabSz="755934"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4918" indent="-188984" algn="l" defTabSz="755934" rtl="0" eaLnBrk="1" latinLnBrk="0" hangingPunct="1">
        <a:lnSpc>
          <a:spcPct val="90000"/>
        </a:lnSpc>
        <a:spcBef>
          <a:spcPts val="413"/>
        </a:spcBef>
        <a:buFont typeface="Arial" panose="020B0604020202020204" pitchFamily="34" charset="0"/>
        <a:buChar char="•"/>
        <a:defRPr sz="1653" kern="1200">
          <a:solidFill>
            <a:schemeClr val="tx1"/>
          </a:solidFill>
          <a:latin typeface="+mn-lt"/>
          <a:ea typeface="+mn-ea"/>
          <a:cs typeface="+mn-cs"/>
        </a:defRPr>
      </a:lvl3pPr>
      <a:lvl4pPr marL="1322885"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0853"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8820"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787"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754"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722"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n-US"/>
      </a:defPPr>
      <a:lvl1pPr marL="0" algn="l" defTabSz="755934" rtl="0" eaLnBrk="1" latinLnBrk="0" hangingPunct="1">
        <a:defRPr sz="1488" kern="1200">
          <a:solidFill>
            <a:schemeClr val="tx1"/>
          </a:solidFill>
          <a:latin typeface="+mn-lt"/>
          <a:ea typeface="+mn-ea"/>
          <a:cs typeface="+mn-cs"/>
        </a:defRPr>
      </a:lvl1pPr>
      <a:lvl2pPr marL="377967" algn="l" defTabSz="755934" rtl="0" eaLnBrk="1" latinLnBrk="0" hangingPunct="1">
        <a:defRPr sz="1488" kern="1200">
          <a:solidFill>
            <a:schemeClr val="tx1"/>
          </a:solidFill>
          <a:latin typeface="+mn-lt"/>
          <a:ea typeface="+mn-ea"/>
          <a:cs typeface="+mn-cs"/>
        </a:defRPr>
      </a:lvl2pPr>
      <a:lvl3pPr marL="755934" algn="l" defTabSz="755934" rtl="0" eaLnBrk="1" latinLnBrk="0" hangingPunct="1">
        <a:defRPr sz="1488" kern="1200">
          <a:solidFill>
            <a:schemeClr val="tx1"/>
          </a:solidFill>
          <a:latin typeface="+mn-lt"/>
          <a:ea typeface="+mn-ea"/>
          <a:cs typeface="+mn-cs"/>
        </a:defRPr>
      </a:lvl3pPr>
      <a:lvl4pPr marL="1133902" algn="l" defTabSz="755934" rtl="0" eaLnBrk="1" latinLnBrk="0" hangingPunct="1">
        <a:defRPr sz="1488" kern="1200">
          <a:solidFill>
            <a:schemeClr val="tx1"/>
          </a:solidFill>
          <a:latin typeface="+mn-lt"/>
          <a:ea typeface="+mn-ea"/>
          <a:cs typeface="+mn-cs"/>
        </a:defRPr>
      </a:lvl4pPr>
      <a:lvl5pPr marL="1511869" algn="l" defTabSz="755934" rtl="0" eaLnBrk="1" latinLnBrk="0" hangingPunct="1">
        <a:defRPr sz="1488" kern="1200">
          <a:solidFill>
            <a:schemeClr val="tx1"/>
          </a:solidFill>
          <a:latin typeface="+mn-lt"/>
          <a:ea typeface="+mn-ea"/>
          <a:cs typeface="+mn-cs"/>
        </a:defRPr>
      </a:lvl5pPr>
      <a:lvl6pPr marL="1889836" algn="l" defTabSz="755934" rtl="0" eaLnBrk="1" latinLnBrk="0" hangingPunct="1">
        <a:defRPr sz="1488" kern="1200">
          <a:solidFill>
            <a:schemeClr val="tx1"/>
          </a:solidFill>
          <a:latin typeface="+mn-lt"/>
          <a:ea typeface="+mn-ea"/>
          <a:cs typeface="+mn-cs"/>
        </a:defRPr>
      </a:lvl6pPr>
      <a:lvl7pPr marL="2267803" algn="l" defTabSz="755934" rtl="0" eaLnBrk="1" latinLnBrk="0" hangingPunct="1">
        <a:defRPr sz="1488" kern="1200">
          <a:solidFill>
            <a:schemeClr val="tx1"/>
          </a:solidFill>
          <a:latin typeface="+mn-lt"/>
          <a:ea typeface="+mn-ea"/>
          <a:cs typeface="+mn-cs"/>
        </a:defRPr>
      </a:lvl7pPr>
      <a:lvl8pPr marL="2645771" algn="l" defTabSz="755934" rtl="0" eaLnBrk="1" latinLnBrk="0" hangingPunct="1">
        <a:defRPr sz="1488" kern="1200">
          <a:solidFill>
            <a:schemeClr val="tx1"/>
          </a:solidFill>
          <a:latin typeface="+mn-lt"/>
          <a:ea typeface="+mn-ea"/>
          <a:cs typeface="+mn-cs"/>
        </a:defRPr>
      </a:lvl8pPr>
      <a:lvl9pPr marL="3023738" algn="l" defTabSz="755934" rtl="0" eaLnBrk="1" latinLnBrk="0" hangingPunct="1">
        <a:defRPr sz="1488"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569242"/>
            <a:ext cx="6520220" cy="2066590"/>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519728" y="2846200"/>
            <a:ext cx="6520220" cy="6783857"/>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519728" y="9909729"/>
            <a:ext cx="1700927" cy="569240"/>
          </a:xfrm>
          <a:prstGeom prst="rect">
            <a:avLst/>
          </a:prstGeom>
        </p:spPr>
        <p:txBody>
          <a:bodyPr vert="horz" lIns="91440" tIns="45720" rIns="91440" bIns="45720" rtlCol="0" anchor="ctr"/>
          <a:lstStyle>
            <a:lvl1pPr algn="l">
              <a:defRPr sz="992">
                <a:solidFill>
                  <a:schemeClr val="tx1">
                    <a:tint val="75000"/>
                  </a:schemeClr>
                </a:solidFill>
              </a:defRPr>
            </a:lvl1pPr>
          </a:lstStyle>
          <a:p>
            <a:fld id="{505307B6-0DBB-4C63-B936-9F2FCA0D88F9}" type="datetimeFigureOut">
              <a:rPr lang="zh-TW" altLang="en-US" smtClean="0"/>
              <a:t>2022/5/2</a:t>
            </a:fld>
            <a:endParaRPr lang="zh-TW" altLang="en-US"/>
          </a:p>
        </p:txBody>
      </p:sp>
      <p:sp>
        <p:nvSpPr>
          <p:cNvPr id="5" name="Footer Placeholder 4"/>
          <p:cNvSpPr>
            <a:spLocks noGrp="1"/>
          </p:cNvSpPr>
          <p:nvPr>
            <p:ph type="ftr" sz="quarter" idx="3"/>
          </p:nvPr>
        </p:nvSpPr>
        <p:spPr>
          <a:xfrm>
            <a:off x="2504143" y="9909729"/>
            <a:ext cx="2551390" cy="569240"/>
          </a:xfrm>
          <a:prstGeom prst="rect">
            <a:avLst/>
          </a:prstGeom>
        </p:spPr>
        <p:txBody>
          <a:bodyPr vert="horz" lIns="91440" tIns="45720" rIns="91440" bIns="45720" rtlCol="0" anchor="ctr"/>
          <a:lstStyle>
            <a:lvl1pPr algn="ctr">
              <a:defRPr sz="992">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5339020" y="9909729"/>
            <a:ext cx="1700927" cy="569240"/>
          </a:xfrm>
          <a:prstGeom prst="rect">
            <a:avLst/>
          </a:prstGeom>
        </p:spPr>
        <p:txBody>
          <a:bodyPr vert="horz" lIns="91440" tIns="45720" rIns="91440" bIns="45720" rtlCol="0" anchor="ctr"/>
          <a:lstStyle>
            <a:lvl1pPr algn="r">
              <a:defRPr sz="992">
                <a:solidFill>
                  <a:schemeClr val="tx1">
                    <a:tint val="75000"/>
                  </a:schemeClr>
                </a:solidFill>
              </a:defRPr>
            </a:lvl1pPr>
          </a:lstStyle>
          <a:p>
            <a:fld id="{CA5110DD-EB1F-4271-B981-43EB833658A3}" type="slidenum">
              <a:rPr lang="zh-TW" altLang="en-US" smtClean="0"/>
              <a:t>‹#›</a:t>
            </a:fld>
            <a:endParaRPr lang="zh-TW" altLang="en-US"/>
          </a:p>
        </p:txBody>
      </p:sp>
    </p:spTree>
    <p:extLst>
      <p:ext uri="{BB962C8B-B14F-4D97-AF65-F5344CB8AC3E}">
        <p14:creationId xmlns:p14="http://schemas.microsoft.com/office/powerpoint/2010/main" val="29458318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55934" rtl="0" eaLnBrk="1" latinLnBrk="0" hangingPunct="1">
        <a:lnSpc>
          <a:spcPct val="90000"/>
        </a:lnSpc>
        <a:spcBef>
          <a:spcPct val="0"/>
        </a:spcBef>
        <a:buNone/>
        <a:defRPr sz="3637" kern="1200">
          <a:solidFill>
            <a:schemeClr val="tx1"/>
          </a:solidFill>
          <a:latin typeface="+mj-lt"/>
          <a:ea typeface="+mj-ea"/>
          <a:cs typeface="+mj-cs"/>
        </a:defRPr>
      </a:lvl1pPr>
    </p:titleStyle>
    <p:bodyStyle>
      <a:lvl1pPr marL="188984" indent="-188984" algn="l" defTabSz="755934"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6951" indent="-188984" algn="l" defTabSz="755934"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4918" indent="-188984" algn="l" defTabSz="755934" rtl="0" eaLnBrk="1" latinLnBrk="0" hangingPunct="1">
        <a:lnSpc>
          <a:spcPct val="90000"/>
        </a:lnSpc>
        <a:spcBef>
          <a:spcPts val="413"/>
        </a:spcBef>
        <a:buFont typeface="Arial" panose="020B0604020202020204" pitchFamily="34" charset="0"/>
        <a:buChar char="•"/>
        <a:defRPr sz="1653" kern="1200">
          <a:solidFill>
            <a:schemeClr val="tx1"/>
          </a:solidFill>
          <a:latin typeface="+mn-lt"/>
          <a:ea typeface="+mn-ea"/>
          <a:cs typeface="+mn-cs"/>
        </a:defRPr>
      </a:lvl3pPr>
      <a:lvl4pPr marL="1322885"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0853"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8820"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787"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754"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722"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n-US"/>
      </a:defPPr>
      <a:lvl1pPr marL="0" algn="l" defTabSz="755934" rtl="0" eaLnBrk="1" latinLnBrk="0" hangingPunct="1">
        <a:defRPr sz="1488" kern="1200">
          <a:solidFill>
            <a:schemeClr val="tx1"/>
          </a:solidFill>
          <a:latin typeface="+mn-lt"/>
          <a:ea typeface="+mn-ea"/>
          <a:cs typeface="+mn-cs"/>
        </a:defRPr>
      </a:lvl1pPr>
      <a:lvl2pPr marL="377967" algn="l" defTabSz="755934" rtl="0" eaLnBrk="1" latinLnBrk="0" hangingPunct="1">
        <a:defRPr sz="1488" kern="1200">
          <a:solidFill>
            <a:schemeClr val="tx1"/>
          </a:solidFill>
          <a:latin typeface="+mn-lt"/>
          <a:ea typeface="+mn-ea"/>
          <a:cs typeface="+mn-cs"/>
        </a:defRPr>
      </a:lvl2pPr>
      <a:lvl3pPr marL="755934" algn="l" defTabSz="755934" rtl="0" eaLnBrk="1" latinLnBrk="0" hangingPunct="1">
        <a:defRPr sz="1488" kern="1200">
          <a:solidFill>
            <a:schemeClr val="tx1"/>
          </a:solidFill>
          <a:latin typeface="+mn-lt"/>
          <a:ea typeface="+mn-ea"/>
          <a:cs typeface="+mn-cs"/>
        </a:defRPr>
      </a:lvl3pPr>
      <a:lvl4pPr marL="1133902" algn="l" defTabSz="755934" rtl="0" eaLnBrk="1" latinLnBrk="0" hangingPunct="1">
        <a:defRPr sz="1488" kern="1200">
          <a:solidFill>
            <a:schemeClr val="tx1"/>
          </a:solidFill>
          <a:latin typeface="+mn-lt"/>
          <a:ea typeface="+mn-ea"/>
          <a:cs typeface="+mn-cs"/>
        </a:defRPr>
      </a:lvl4pPr>
      <a:lvl5pPr marL="1511869" algn="l" defTabSz="755934" rtl="0" eaLnBrk="1" latinLnBrk="0" hangingPunct="1">
        <a:defRPr sz="1488" kern="1200">
          <a:solidFill>
            <a:schemeClr val="tx1"/>
          </a:solidFill>
          <a:latin typeface="+mn-lt"/>
          <a:ea typeface="+mn-ea"/>
          <a:cs typeface="+mn-cs"/>
        </a:defRPr>
      </a:lvl5pPr>
      <a:lvl6pPr marL="1889836" algn="l" defTabSz="755934" rtl="0" eaLnBrk="1" latinLnBrk="0" hangingPunct="1">
        <a:defRPr sz="1488" kern="1200">
          <a:solidFill>
            <a:schemeClr val="tx1"/>
          </a:solidFill>
          <a:latin typeface="+mn-lt"/>
          <a:ea typeface="+mn-ea"/>
          <a:cs typeface="+mn-cs"/>
        </a:defRPr>
      </a:lvl6pPr>
      <a:lvl7pPr marL="2267803" algn="l" defTabSz="755934" rtl="0" eaLnBrk="1" latinLnBrk="0" hangingPunct="1">
        <a:defRPr sz="1488" kern="1200">
          <a:solidFill>
            <a:schemeClr val="tx1"/>
          </a:solidFill>
          <a:latin typeface="+mn-lt"/>
          <a:ea typeface="+mn-ea"/>
          <a:cs typeface="+mn-cs"/>
        </a:defRPr>
      </a:lvl7pPr>
      <a:lvl8pPr marL="2645771" algn="l" defTabSz="755934" rtl="0" eaLnBrk="1" latinLnBrk="0" hangingPunct="1">
        <a:defRPr sz="1488" kern="1200">
          <a:solidFill>
            <a:schemeClr val="tx1"/>
          </a:solidFill>
          <a:latin typeface="+mn-lt"/>
          <a:ea typeface="+mn-ea"/>
          <a:cs typeface="+mn-cs"/>
        </a:defRPr>
      </a:lvl8pPr>
      <a:lvl9pPr marL="3023738" algn="l" defTabSz="755934" rtl="0" eaLnBrk="1" latinLnBrk="0" hangingPunct="1">
        <a:defRPr sz="14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gif"/><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jpg"/><Relationship Id="rId2"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gif"/><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2.emf"/><Relationship Id="rId2" Type="http://schemas.openxmlformats.org/officeDocument/2006/relationships/image" Target="../media/image1.png"/><Relationship Id="rId1" Type="http://schemas.openxmlformats.org/officeDocument/2006/relationships/slideLayout" Target="../slideLayouts/slideLayout13.xml"/><Relationship Id="rId6" Type="http://schemas.openxmlformats.org/officeDocument/2006/relationships/image" Target="../media/image11.emf"/><Relationship Id="rId5" Type="http://schemas.openxmlformats.org/officeDocument/2006/relationships/image" Target="../media/image10.png"/><Relationship Id="rId4" Type="http://schemas.openxmlformats.org/officeDocument/2006/relationships/hyperlink" Target="https://www.youtube.com/watch?v=gQb2sN6UWkA"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群組 6"/>
          <p:cNvGrpSpPr/>
          <p:nvPr/>
        </p:nvGrpSpPr>
        <p:grpSpPr>
          <a:xfrm>
            <a:off x="556806" y="322921"/>
            <a:ext cx="6446062" cy="830997"/>
            <a:chOff x="404309" y="299188"/>
            <a:chExt cx="5972298" cy="769922"/>
          </a:xfrm>
        </p:grpSpPr>
        <p:sp>
          <p:nvSpPr>
            <p:cNvPr id="4" name="文字方塊 3">
              <a:extLst>
                <a:ext uri="{FF2B5EF4-FFF2-40B4-BE49-F238E27FC236}">
                  <a16:creationId xmlns:a16="http://schemas.microsoft.com/office/drawing/2014/main" id="{1B722530-3123-4EF4-BE2A-C3A8E709543B}"/>
                </a:ext>
              </a:extLst>
            </p:cNvPr>
            <p:cNvSpPr txBox="1"/>
            <p:nvPr/>
          </p:nvSpPr>
          <p:spPr>
            <a:xfrm>
              <a:off x="1464635" y="299188"/>
              <a:ext cx="3927292" cy="7699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TW"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111</a:t>
              </a:r>
              <a:r>
                <a:rPr kumimoji="0" lang="zh-TW" altLang="en-US"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年 線上 高中物理動手學</a:t>
              </a:r>
              <a:endParaRPr kumimoji="0" lang="en-US" altLang="zh-TW"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TW" altLang="en-US"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校園實驗演示說明</a:t>
              </a:r>
            </a:p>
          </p:txBody>
        </p:sp>
        <p:pic>
          <p:nvPicPr>
            <p:cNvPr id="16" name="圖片 15">
              <a:extLst>
                <a:ext uri="{FF2B5EF4-FFF2-40B4-BE49-F238E27FC236}">
                  <a16:creationId xmlns:a16="http://schemas.microsoft.com/office/drawing/2014/main" id="{505208CB-19C7-4A2E-B2A3-399C2FBEF6EC}"/>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404309" y="299999"/>
              <a:ext cx="1104470" cy="757139"/>
            </a:xfrm>
            <a:prstGeom prst="rect">
              <a:avLst/>
            </a:prstGeom>
            <a:ln>
              <a:solidFill>
                <a:schemeClr val="bg1">
                  <a:lumMod val="75000"/>
                </a:schemeClr>
              </a:solidFill>
            </a:ln>
          </p:spPr>
        </p:pic>
        <p:pic>
          <p:nvPicPr>
            <p:cNvPr id="21" name="圖片 20" descr="一張含有 文字 的圖片&#10;&#10;自動產生的描述">
              <a:extLst>
                <a:ext uri="{FF2B5EF4-FFF2-40B4-BE49-F238E27FC236}">
                  <a16:creationId xmlns:a16="http://schemas.microsoft.com/office/drawing/2014/main" id="{93FC4A47-B63B-40A6-9E56-A57B2D5A27F6}"/>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269198" y="299999"/>
              <a:ext cx="1107409" cy="757836"/>
            </a:xfrm>
            <a:prstGeom prst="rect">
              <a:avLst/>
            </a:prstGeom>
            <a:ln>
              <a:solidFill>
                <a:schemeClr val="bg1">
                  <a:lumMod val="75000"/>
                </a:schemeClr>
              </a:solidFill>
            </a:ln>
          </p:spPr>
        </p:pic>
      </p:grpSp>
      <p:grpSp>
        <p:nvGrpSpPr>
          <p:cNvPr id="8" name="群組 7"/>
          <p:cNvGrpSpPr/>
          <p:nvPr/>
        </p:nvGrpSpPr>
        <p:grpSpPr>
          <a:xfrm>
            <a:off x="430884" y="1278635"/>
            <a:ext cx="6779552" cy="787714"/>
            <a:chOff x="1188684" y="1149103"/>
            <a:chExt cx="4445827" cy="828947"/>
          </a:xfrm>
          <a:noFill/>
        </p:grpSpPr>
        <p:sp>
          <p:nvSpPr>
            <p:cNvPr id="22" name="矩形: 圓角 21">
              <a:extLst>
                <a:ext uri="{FF2B5EF4-FFF2-40B4-BE49-F238E27FC236}">
                  <a16:creationId xmlns:a16="http://schemas.microsoft.com/office/drawing/2014/main" id="{19AC1510-BDA5-45ED-B278-BFB71597C408}"/>
                </a:ext>
              </a:extLst>
            </p:cNvPr>
            <p:cNvSpPr/>
            <p:nvPr/>
          </p:nvSpPr>
          <p:spPr>
            <a:xfrm>
              <a:off x="1188684" y="1149103"/>
              <a:ext cx="4445827" cy="828947"/>
            </a:xfrm>
            <a:prstGeom prst="roundRect">
              <a:avLst/>
            </a:prstGeom>
            <a:grpFill/>
            <a:ln w="50800">
              <a:solidFill>
                <a:srgbClr val="17A7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TW" altLang="en-US" sz="1619"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sp>
          <p:nvSpPr>
            <p:cNvPr id="25" name="文字方塊 24">
              <a:extLst>
                <a:ext uri="{FF2B5EF4-FFF2-40B4-BE49-F238E27FC236}">
                  <a16:creationId xmlns:a16="http://schemas.microsoft.com/office/drawing/2014/main" id="{6E1940FD-0388-49D2-A603-946A91338478}"/>
                </a:ext>
              </a:extLst>
            </p:cNvPr>
            <p:cNvSpPr txBox="1"/>
            <p:nvPr/>
          </p:nvSpPr>
          <p:spPr>
            <a:xfrm>
              <a:off x="1350145" y="1191107"/>
              <a:ext cx="4157711" cy="744940"/>
            </a:xfrm>
            <a:prstGeom prst="rect">
              <a:avLst/>
            </a:prstGeom>
            <a:noFill/>
            <a:ln>
              <a:noFill/>
            </a:ln>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TW" altLang="en-US" sz="4000" b="1"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rPr>
                <a:t>耳溫槍：生活中的量子物理</a:t>
              </a:r>
              <a:endParaRPr kumimoji="0" lang="en-US" altLang="zh-TW" sz="4000" b="1"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endParaRPr>
            </a:p>
          </p:txBody>
        </p:sp>
      </p:grpSp>
      <p:grpSp>
        <p:nvGrpSpPr>
          <p:cNvPr id="3" name="群組 2">
            <a:extLst>
              <a:ext uri="{FF2B5EF4-FFF2-40B4-BE49-F238E27FC236}">
                <a16:creationId xmlns:a16="http://schemas.microsoft.com/office/drawing/2014/main" id="{C929F7D3-1F5A-4C4B-92F5-FD7DB15E0B48}"/>
              </a:ext>
            </a:extLst>
          </p:cNvPr>
          <p:cNvGrpSpPr/>
          <p:nvPr/>
        </p:nvGrpSpPr>
        <p:grpSpPr>
          <a:xfrm>
            <a:off x="693086" y="2383727"/>
            <a:ext cx="6298529" cy="7667355"/>
            <a:chOff x="612859" y="2383727"/>
            <a:chExt cx="6298529" cy="7667355"/>
          </a:xfrm>
        </p:grpSpPr>
        <p:sp>
          <p:nvSpPr>
            <p:cNvPr id="27" name="文字方塊 26">
              <a:extLst>
                <a:ext uri="{FF2B5EF4-FFF2-40B4-BE49-F238E27FC236}">
                  <a16:creationId xmlns:a16="http://schemas.microsoft.com/office/drawing/2014/main" id="{51AEBB85-EC96-4A61-B23F-2AB8D92E70E8}"/>
                </a:ext>
              </a:extLst>
            </p:cNvPr>
            <p:cNvSpPr txBox="1"/>
            <p:nvPr/>
          </p:nvSpPr>
          <p:spPr>
            <a:xfrm>
              <a:off x="612859" y="2383727"/>
              <a:ext cx="6298529" cy="7667355"/>
            </a:xfrm>
            <a:prstGeom prst="rect">
              <a:avLst/>
            </a:prstGeom>
            <a:noFill/>
            <a:ln>
              <a:noFill/>
            </a:ln>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3333FF"/>
                  </a:solidFill>
                  <a:effectLst/>
                  <a:uLnTx/>
                  <a:uFillTx/>
                  <a:latin typeface="微軟正黑體" panose="020B0604030504040204" pitchFamily="34" charset="-120"/>
                  <a:ea typeface="微軟正黑體" panose="020B0604030504040204" pitchFamily="34" charset="-120"/>
                  <a:cs typeface="+mn-cs"/>
                </a:rPr>
                <a:t>實驗名稱：</a:t>
              </a:r>
              <a:endParaRPr kumimoji="0" lang="en-US" altLang="zh-TW" sz="2000" b="1" i="0" u="none" strike="noStrike" kern="1200" cap="none" spc="0" normalizeH="0" baseline="0" noProof="0" dirty="0">
                <a:ln>
                  <a:noFill/>
                </a:ln>
                <a:solidFill>
                  <a:srgbClr val="3333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 </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耳溫槍</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額溫槍、黑體、量子論。</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實驗原理：</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黑體輻射的原理。</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4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實驗器材：</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耳溫槍、額溫槍、黑色貼紙、白色貼紙。</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4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實驗步驟：</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將黑白貼紙貼至同一個人的額頭。</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以耳溫槍分別量測黑色貼紙處、白色貼紙處的溫度以及無貼紙之額溫，再量測耳洞的溫度，觀察差異並拍下實驗數據</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需特寫</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測量五個人的各項溫度，整理成表格。</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656092" marR="0" lvl="5" indent="-370092"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511"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2159"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檢驗項目：</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影片為橫向拍攝、有字幕，影像清晰，使用麥克風錄音。</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影片中有自製</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原理講解圖板</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影片中有說明這一組的創意或創新。</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影片中要講解黑體輻射的原理，並要呈現</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5</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個人的各項溫度並匯整實驗數據的表格。</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影片中要呈現做實驗的情形，實驗時鏡頭特寫到耳溫槍螢幕上，顯示溫度，並講解溫度差異的問題。</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影片中要呈現耳溫槍之實驗數據圖片，需合成同一張圖片</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黑貼紙處溫度、 白貼紙處溫度、無貼紙之額溫、耳洞的溫度</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以此對比。</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計算體溫</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36</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度時，黑體輻射的尖峰波長，並且要在影片中呈現。</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p:txBody>
        </p:sp>
        <p:pic>
          <p:nvPicPr>
            <p:cNvPr id="13" name="圖片 12">
              <a:extLst>
                <a:ext uri="{FF2B5EF4-FFF2-40B4-BE49-F238E27FC236}">
                  <a16:creationId xmlns:a16="http://schemas.microsoft.com/office/drawing/2014/main" id="{EA11D938-F669-481C-A42C-D65DC3D443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0483" y="2412398"/>
              <a:ext cx="1853803" cy="2505140"/>
            </a:xfrm>
            <a:prstGeom prst="rect">
              <a:avLst/>
            </a:prstGeom>
          </p:spPr>
        </p:pic>
        <p:sp>
          <p:nvSpPr>
            <p:cNvPr id="11" name="文字方塊 10">
              <a:extLst>
                <a:ext uri="{FF2B5EF4-FFF2-40B4-BE49-F238E27FC236}">
                  <a16:creationId xmlns:a16="http://schemas.microsoft.com/office/drawing/2014/main" id="{37B41EDB-346D-453B-9464-DE7C9FBB2F5D}"/>
                </a:ext>
              </a:extLst>
            </p:cNvPr>
            <p:cNvSpPr txBox="1"/>
            <p:nvPr/>
          </p:nvSpPr>
          <p:spPr>
            <a:xfrm>
              <a:off x="4312548" y="3664968"/>
              <a:ext cx="461665" cy="1430652"/>
            </a:xfrm>
            <a:prstGeom prst="rect">
              <a:avLst/>
            </a:prstGeom>
            <a:noFill/>
          </p:spPr>
          <p:txBody>
            <a:bodyPr vert="eaVert"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800" b="1" i="0" u="none" strike="noStrike" kern="1200" cap="none" spc="0" normalizeH="0" baseline="0" noProof="0" dirty="0">
                  <a:ln>
                    <a:noFill/>
                  </a:ln>
                  <a:solidFill>
                    <a:srgbClr val="002060"/>
                  </a:solidFill>
                  <a:effectLst/>
                  <a:uLnTx/>
                  <a:uFillTx/>
                  <a:latin typeface="微軟正黑體" panose="020B0604030504040204" pitchFamily="34" charset="-120"/>
                  <a:ea typeface="微軟正黑體" panose="020B0604030504040204" pitchFamily="34" charset="-120"/>
                  <a:cs typeface="+mn-cs"/>
                </a:rPr>
                <a:t>合成示意圖</a:t>
              </a:r>
              <a:endParaRPr kumimoji="0" lang="zh-TW" altLang="en-US" sz="1800" b="1" i="0" u="none" strike="noStrike" kern="1200" cap="none" spc="0" normalizeH="0" baseline="0" noProof="0" dirty="0">
                <a:ln>
                  <a:noFill/>
                </a:ln>
                <a:solidFill>
                  <a:srgbClr val="002060"/>
                </a:solidFill>
                <a:effectLst/>
                <a:uLnTx/>
                <a:uFillTx/>
                <a:latin typeface="Calibri" panose="020F0502020204030204"/>
                <a:ea typeface="新細明體" panose="02020500000000000000" pitchFamily="18" charset="-120"/>
                <a:cs typeface="+mn-cs"/>
              </a:endParaRPr>
            </a:p>
          </p:txBody>
        </p:sp>
      </p:grpSp>
      <p:sp>
        <p:nvSpPr>
          <p:cNvPr id="17" name="矩形 16">
            <a:extLst>
              <a:ext uri="{FF2B5EF4-FFF2-40B4-BE49-F238E27FC236}">
                <a16:creationId xmlns:a16="http://schemas.microsoft.com/office/drawing/2014/main" id="{1A0C090F-BBE9-427D-A7D1-D06EBFBE8C63}"/>
              </a:ext>
            </a:extLst>
          </p:cNvPr>
          <p:cNvSpPr/>
          <p:nvPr/>
        </p:nvSpPr>
        <p:spPr>
          <a:xfrm>
            <a:off x="568060" y="2191066"/>
            <a:ext cx="6505200" cy="8101593"/>
          </a:xfrm>
          <a:prstGeom prst="rect">
            <a:avLst/>
          </a:prstGeom>
          <a:noFill/>
          <a:ln w="38100">
            <a:solidFill>
              <a:srgbClr val="F298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TW" altLang="en-US" sz="1619"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grpSp>
        <p:nvGrpSpPr>
          <p:cNvPr id="2" name="群組 1">
            <a:extLst>
              <a:ext uri="{FF2B5EF4-FFF2-40B4-BE49-F238E27FC236}">
                <a16:creationId xmlns:a16="http://schemas.microsoft.com/office/drawing/2014/main" id="{BFC6769E-6323-43A1-8837-8ED2B640806D}"/>
              </a:ext>
            </a:extLst>
          </p:cNvPr>
          <p:cNvGrpSpPr/>
          <p:nvPr/>
        </p:nvGrpSpPr>
        <p:grpSpPr>
          <a:xfrm>
            <a:off x="4782049" y="5892799"/>
            <a:ext cx="1452922" cy="1384679"/>
            <a:chOff x="4953905" y="5678936"/>
            <a:chExt cx="1629286" cy="1840536"/>
          </a:xfrm>
        </p:grpSpPr>
        <p:pic>
          <p:nvPicPr>
            <p:cNvPr id="18" name="Picture 2" descr="ILLUMINATION - E-knowledge.in">
              <a:extLst>
                <a:ext uri="{FF2B5EF4-FFF2-40B4-BE49-F238E27FC236}">
                  <a16:creationId xmlns:a16="http://schemas.microsoft.com/office/drawing/2014/main" id="{A9447075-3032-4765-BAA7-49C71EBABEB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5135" t="9296" r="5567" b="12905"/>
            <a:stretch/>
          </p:blipFill>
          <p:spPr bwMode="auto">
            <a:xfrm>
              <a:off x="4953905" y="5678936"/>
              <a:ext cx="1629286" cy="1598542"/>
            </a:xfrm>
            <a:prstGeom prst="rect">
              <a:avLst/>
            </a:prstGeom>
            <a:noFill/>
            <a:extLst>
              <a:ext uri="{909E8E84-426E-40DD-AFC4-6F175D3DCCD1}">
                <a14:hiddenFill xmlns:a14="http://schemas.microsoft.com/office/drawing/2010/main">
                  <a:solidFill>
                    <a:srgbClr val="FFFFFF"/>
                  </a:solidFill>
                </a14:hiddenFill>
              </a:ext>
            </a:extLst>
          </p:spPr>
        </p:pic>
        <p:sp>
          <p:nvSpPr>
            <p:cNvPr id="24" name="文字方塊 23">
              <a:extLst>
                <a:ext uri="{FF2B5EF4-FFF2-40B4-BE49-F238E27FC236}">
                  <a16:creationId xmlns:a16="http://schemas.microsoft.com/office/drawing/2014/main" id="{B20BE055-749F-447D-B2DE-2DE9B9802C75}"/>
                </a:ext>
              </a:extLst>
            </p:cNvPr>
            <p:cNvSpPr txBox="1"/>
            <p:nvPr/>
          </p:nvSpPr>
          <p:spPr>
            <a:xfrm>
              <a:off x="5078118" y="7177968"/>
              <a:ext cx="1380861" cy="34150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619" b="0"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黑體模擬圖</a:t>
              </a:r>
            </a:p>
          </p:txBody>
        </p:sp>
      </p:grpSp>
      <p:grpSp>
        <p:nvGrpSpPr>
          <p:cNvPr id="19" name="群組 18">
            <a:extLst>
              <a:ext uri="{FF2B5EF4-FFF2-40B4-BE49-F238E27FC236}">
                <a16:creationId xmlns:a16="http://schemas.microsoft.com/office/drawing/2014/main" id="{11864896-8737-4E73-8873-7D92858B5BC2}"/>
              </a:ext>
            </a:extLst>
          </p:cNvPr>
          <p:cNvGrpSpPr/>
          <p:nvPr/>
        </p:nvGrpSpPr>
        <p:grpSpPr>
          <a:xfrm>
            <a:off x="1152848" y="5942132"/>
            <a:ext cx="2347343" cy="1335346"/>
            <a:chOff x="3226175" y="5336516"/>
            <a:chExt cx="2364549" cy="1679405"/>
          </a:xfrm>
        </p:grpSpPr>
        <p:pic>
          <p:nvPicPr>
            <p:cNvPr id="20" name="圖片 19">
              <a:extLst>
                <a:ext uri="{FF2B5EF4-FFF2-40B4-BE49-F238E27FC236}">
                  <a16:creationId xmlns:a16="http://schemas.microsoft.com/office/drawing/2014/main" id="{602A03F5-A200-4AD5-A9FB-A6123FDBF0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26175" y="5336516"/>
              <a:ext cx="2364549" cy="1437104"/>
            </a:xfrm>
            <a:prstGeom prst="rect">
              <a:avLst/>
            </a:prstGeom>
          </p:spPr>
        </p:pic>
        <p:sp>
          <p:nvSpPr>
            <p:cNvPr id="23" name="文字方塊 22">
              <a:extLst>
                <a:ext uri="{FF2B5EF4-FFF2-40B4-BE49-F238E27FC236}">
                  <a16:creationId xmlns:a16="http://schemas.microsoft.com/office/drawing/2014/main" id="{2A52A246-8213-4F30-BF10-13023D4D92DE}"/>
                </a:ext>
              </a:extLst>
            </p:cNvPr>
            <p:cNvSpPr txBox="1"/>
            <p:nvPr/>
          </p:nvSpPr>
          <p:spPr>
            <a:xfrm>
              <a:off x="3643212" y="6697982"/>
              <a:ext cx="1108072" cy="31793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619" b="0"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黑體輻射光譜</a:t>
              </a:r>
            </a:p>
          </p:txBody>
        </p:sp>
      </p:grpSp>
    </p:spTree>
    <p:extLst>
      <p:ext uri="{BB962C8B-B14F-4D97-AF65-F5344CB8AC3E}">
        <p14:creationId xmlns:p14="http://schemas.microsoft.com/office/powerpoint/2010/main" val="1368878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群組 6"/>
          <p:cNvGrpSpPr/>
          <p:nvPr/>
        </p:nvGrpSpPr>
        <p:grpSpPr>
          <a:xfrm>
            <a:off x="556806" y="322921"/>
            <a:ext cx="6446062" cy="830997"/>
            <a:chOff x="404309" y="299188"/>
            <a:chExt cx="5972298" cy="769922"/>
          </a:xfrm>
        </p:grpSpPr>
        <p:sp>
          <p:nvSpPr>
            <p:cNvPr id="4" name="文字方塊 3">
              <a:extLst>
                <a:ext uri="{FF2B5EF4-FFF2-40B4-BE49-F238E27FC236}">
                  <a16:creationId xmlns:a16="http://schemas.microsoft.com/office/drawing/2014/main" id="{1B722530-3123-4EF4-BE2A-C3A8E709543B}"/>
                </a:ext>
              </a:extLst>
            </p:cNvPr>
            <p:cNvSpPr txBox="1"/>
            <p:nvPr/>
          </p:nvSpPr>
          <p:spPr>
            <a:xfrm>
              <a:off x="1464635" y="299188"/>
              <a:ext cx="3927292" cy="7699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TW"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111</a:t>
              </a:r>
              <a:r>
                <a:rPr kumimoji="0" lang="zh-TW" altLang="en-US"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年 線上 高中物理動手學</a:t>
              </a:r>
              <a:endParaRPr kumimoji="0" lang="en-US" altLang="zh-TW"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TW" altLang="en-US"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校園實驗演示說明</a:t>
              </a:r>
            </a:p>
          </p:txBody>
        </p:sp>
        <p:pic>
          <p:nvPicPr>
            <p:cNvPr id="16" name="圖片 15">
              <a:extLst>
                <a:ext uri="{FF2B5EF4-FFF2-40B4-BE49-F238E27FC236}">
                  <a16:creationId xmlns:a16="http://schemas.microsoft.com/office/drawing/2014/main" id="{505208CB-19C7-4A2E-B2A3-399C2FBEF6EC}"/>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404309" y="299999"/>
              <a:ext cx="1104470" cy="757139"/>
            </a:xfrm>
            <a:prstGeom prst="rect">
              <a:avLst/>
            </a:prstGeom>
            <a:ln>
              <a:solidFill>
                <a:schemeClr val="bg1">
                  <a:lumMod val="75000"/>
                </a:schemeClr>
              </a:solidFill>
            </a:ln>
          </p:spPr>
        </p:pic>
        <p:pic>
          <p:nvPicPr>
            <p:cNvPr id="21" name="圖片 20" descr="一張含有 文字 的圖片&#10;&#10;自動產生的描述">
              <a:extLst>
                <a:ext uri="{FF2B5EF4-FFF2-40B4-BE49-F238E27FC236}">
                  <a16:creationId xmlns:a16="http://schemas.microsoft.com/office/drawing/2014/main" id="{93FC4A47-B63B-40A6-9E56-A57B2D5A27F6}"/>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269198" y="299999"/>
              <a:ext cx="1107409" cy="757836"/>
            </a:xfrm>
            <a:prstGeom prst="rect">
              <a:avLst/>
            </a:prstGeom>
            <a:ln>
              <a:solidFill>
                <a:schemeClr val="bg1">
                  <a:lumMod val="75000"/>
                </a:schemeClr>
              </a:solidFill>
            </a:ln>
          </p:spPr>
        </p:pic>
      </p:grpSp>
      <p:grpSp>
        <p:nvGrpSpPr>
          <p:cNvPr id="8" name="群組 7"/>
          <p:cNvGrpSpPr/>
          <p:nvPr/>
        </p:nvGrpSpPr>
        <p:grpSpPr>
          <a:xfrm>
            <a:off x="430884" y="1278635"/>
            <a:ext cx="6779552" cy="787714"/>
            <a:chOff x="1188684" y="1149103"/>
            <a:chExt cx="4445827" cy="828947"/>
          </a:xfrm>
          <a:noFill/>
        </p:grpSpPr>
        <p:sp>
          <p:nvSpPr>
            <p:cNvPr id="22" name="矩形: 圓角 21">
              <a:extLst>
                <a:ext uri="{FF2B5EF4-FFF2-40B4-BE49-F238E27FC236}">
                  <a16:creationId xmlns:a16="http://schemas.microsoft.com/office/drawing/2014/main" id="{19AC1510-BDA5-45ED-B278-BFB71597C408}"/>
                </a:ext>
              </a:extLst>
            </p:cNvPr>
            <p:cNvSpPr/>
            <p:nvPr/>
          </p:nvSpPr>
          <p:spPr>
            <a:xfrm>
              <a:off x="1188684" y="1149103"/>
              <a:ext cx="4445827" cy="828947"/>
            </a:xfrm>
            <a:prstGeom prst="roundRect">
              <a:avLst/>
            </a:prstGeom>
            <a:grpFill/>
            <a:ln w="50800">
              <a:solidFill>
                <a:srgbClr val="17A7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TW" altLang="en-US" sz="1619"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sp>
          <p:nvSpPr>
            <p:cNvPr id="25" name="文字方塊 24">
              <a:extLst>
                <a:ext uri="{FF2B5EF4-FFF2-40B4-BE49-F238E27FC236}">
                  <a16:creationId xmlns:a16="http://schemas.microsoft.com/office/drawing/2014/main" id="{6E1940FD-0388-49D2-A603-946A91338478}"/>
                </a:ext>
              </a:extLst>
            </p:cNvPr>
            <p:cNvSpPr txBox="1"/>
            <p:nvPr/>
          </p:nvSpPr>
          <p:spPr>
            <a:xfrm>
              <a:off x="1350145" y="1191107"/>
              <a:ext cx="4157711" cy="744940"/>
            </a:xfrm>
            <a:prstGeom prst="rect">
              <a:avLst/>
            </a:prstGeom>
            <a:noFill/>
            <a:ln>
              <a:noFill/>
            </a:ln>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TW" altLang="en-US" sz="4000" b="1"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rPr>
                <a:t>耳溫槍：生活中的量子物理</a:t>
              </a:r>
              <a:endParaRPr kumimoji="0" lang="en-US" altLang="zh-TW" sz="4000" b="1"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endParaRPr>
            </a:p>
          </p:txBody>
        </p:sp>
      </p:grpSp>
      <p:sp>
        <p:nvSpPr>
          <p:cNvPr id="27" name="文字方塊 26">
            <a:extLst>
              <a:ext uri="{FF2B5EF4-FFF2-40B4-BE49-F238E27FC236}">
                <a16:creationId xmlns:a16="http://schemas.microsoft.com/office/drawing/2014/main" id="{51AEBB85-EC96-4A61-B23F-2AB8D92E70E8}"/>
              </a:ext>
            </a:extLst>
          </p:cNvPr>
          <p:cNvSpPr txBox="1"/>
          <p:nvPr/>
        </p:nvSpPr>
        <p:spPr>
          <a:xfrm>
            <a:off x="693086" y="2383727"/>
            <a:ext cx="6298529" cy="8319970"/>
          </a:xfrm>
          <a:prstGeom prst="rect">
            <a:avLst/>
          </a:prstGeom>
          <a:noFill/>
          <a:ln>
            <a:noFill/>
          </a:ln>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3333FF"/>
                </a:solidFill>
                <a:effectLst/>
                <a:uLnTx/>
                <a:uFillTx/>
                <a:latin typeface="微軟正黑體" panose="020B0604030504040204" pitchFamily="34" charset="-120"/>
                <a:ea typeface="微軟正黑體" panose="020B0604030504040204" pitchFamily="34" charset="-120"/>
                <a:cs typeface="+mn-cs"/>
              </a:rPr>
              <a:t>實驗名稱：</a:t>
            </a:r>
            <a:endParaRPr kumimoji="0" lang="en-US" altLang="zh-TW" sz="2000" b="1" i="0" u="none" strike="noStrike" kern="1200" cap="none" spc="0" normalizeH="0" baseline="0" noProof="0" dirty="0">
              <a:ln>
                <a:noFill/>
              </a:ln>
              <a:solidFill>
                <a:srgbClr val="3333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B.</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 黑體輻射的四個諾貝爾和第五個諾貝爾獎、</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宇宙</a:t>
            </a:r>
            <a:r>
              <a:rPr kumimoji="0" lang="zh-TW" altLang="en-US" sz="14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大爆炸。</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C.</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 詳細操作及解說</a:t>
            </a:r>
            <a:r>
              <a:rPr kumimoji="0" lang="en-US" altLang="zh-TW" sz="1400" b="1" i="0" u="none" strike="noStrike" kern="1200" cap="none" spc="0" normalizeH="0" baseline="0" noProof="0" dirty="0" err="1">
                <a:ln>
                  <a:noFill/>
                </a:ln>
                <a:solidFill>
                  <a:prstClr val="black"/>
                </a:solidFill>
                <a:effectLst/>
                <a:uLnTx/>
                <a:uFillTx/>
                <a:latin typeface="微軟正黑體" panose="020B0604030504040204" pitchFamily="34" charset="-120"/>
                <a:ea typeface="微軟正黑體" panose="020B0604030504040204" pitchFamily="34" charset="-120"/>
                <a:cs typeface="+mn-cs"/>
              </a:rPr>
              <a:t>PhET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的</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Blackbody Spectrum</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模擬程式。</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實驗原理：</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維恩位移定律、宇宙微波背景輻射。</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實驗器材：</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TW" sz="1400" b="1" i="0" u="none" strike="noStrike" kern="1200" cap="none" spc="0" normalizeH="0" baseline="0" noProof="0" dirty="0" err="1">
                <a:ln>
                  <a:noFill/>
                </a:ln>
                <a:solidFill>
                  <a:prstClr val="black"/>
                </a:solidFill>
                <a:effectLst/>
                <a:uLnTx/>
                <a:uFillTx/>
                <a:latin typeface="微軟正黑體" panose="020B0604030504040204" pitchFamily="34" charset="-120"/>
                <a:ea typeface="微軟正黑體" panose="020B0604030504040204" pitchFamily="34" charset="-120"/>
                <a:cs typeface="+mn-cs"/>
              </a:rPr>
              <a:t>PhET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的</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Blackbody Spectrum</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模擬程式。</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4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實驗步驟：</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講解黑體輻射研究得到的四個諾貝爾獎</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(1.1911</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維恩位移定律、</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2.1918</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普朗克量子論、</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3.1978</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宇宙微波背景輻射、</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4.2006</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宇宙年齡</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6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656092" marR="0" lvl="5" indent="-370092"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511"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511"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4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14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檢驗項目：</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影片為橫向拍攝、有字幕，影像清晰，使用麥克風錄音。</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影片中有自製</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原理講解圖板</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影片中有說明這一組的創意或創新。</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影片中要講解上述四項諾貝爾獎得獎的原因。</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影片中要講述關於宇宙微波背景輻射有可能得到第五個諾貝爾獎的理由。</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影片中諾貝爾獎的部分講解著重在大爆炸之後，宇宙狀態的演進。</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影片中要詳細操作及解說 </a:t>
            </a:r>
            <a:r>
              <a:rPr kumimoji="0" lang="en-US" altLang="zh-TW" sz="1400" b="1" i="0" u="none" strike="noStrike" kern="1200" cap="none" spc="0" normalizeH="0" baseline="0" noProof="0" dirty="0" err="1">
                <a:ln>
                  <a:noFill/>
                </a:ln>
                <a:solidFill>
                  <a:prstClr val="black"/>
                </a:solidFill>
                <a:effectLst/>
                <a:uLnTx/>
                <a:uFillTx/>
                <a:latin typeface="微軟正黑體" panose="020B0604030504040204" pitchFamily="34" charset="-120"/>
                <a:ea typeface="微軟正黑體" panose="020B0604030504040204" pitchFamily="34" charset="-120"/>
                <a:cs typeface="+mn-cs"/>
              </a:rPr>
              <a:t>PhET</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 </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的</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Blackbody Spectrum </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模擬程式，並要呈現做實驗的情形以及實驗數據。</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p:txBody>
      </p:sp>
      <p:sp>
        <p:nvSpPr>
          <p:cNvPr id="17" name="矩形 16">
            <a:extLst>
              <a:ext uri="{FF2B5EF4-FFF2-40B4-BE49-F238E27FC236}">
                <a16:creationId xmlns:a16="http://schemas.microsoft.com/office/drawing/2014/main" id="{1A0C090F-BBE9-427D-A7D1-D06EBFBE8C63}"/>
              </a:ext>
            </a:extLst>
          </p:cNvPr>
          <p:cNvSpPr/>
          <p:nvPr/>
        </p:nvSpPr>
        <p:spPr>
          <a:xfrm>
            <a:off x="568060" y="2191066"/>
            <a:ext cx="6505200" cy="8290904"/>
          </a:xfrm>
          <a:prstGeom prst="rect">
            <a:avLst/>
          </a:prstGeom>
          <a:noFill/>
          <a:ln w="38100">
            <a:solidFill>
              <a:srgbClr val="F298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TW" altLang="en-US" sz="1619"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pic>
        <p:nvPicPr>
          <p:cNvPr id="26" name="圖片 25">
            <a:extLst>
              <a:ext uri="{FF2B5EF4-FFF2-40B4-BE49-F238E27FC236}">
                <a16:creationId xmlns:a16="http://schemas.microsoft.com/office/drawing/2014/main" id="{2F53B538-D0F9-4E48-9D6C-6DAAC6A81107}"/>
              </a:ext>
            </a:extLst>
          </p:cNvPr>
          <p:cNvPicPr>
            <a:picLocks noChangeAspect="1"/>
          </p:cNvPicPr>
          <p:nvPr/>
        </p:nvPicPr>
        <p:blipFill rotWithShape="1">
          <a:blip r:embed="rId4">
            <a:extLst>
              <a:ext uri="{28A0092B-C50C-407E-A947-70E740481C1C}">
                <a14:useLocalDpi xmlns:a14="http://schemas.microsoft.com/office/drawing/2010/main" val="0"/>
              </a:ext>
            </a:extLst>
          </a:blip>
          <a:srcRect l="3309"/>
          <a:stretch/>
        </p:blipFill>
        <p:spPr>
          <a:xfrm>
            <a:off x="4688114" y="2416095"/>
            <a:ext cx="2178475" cy="1303604"/>
          </a:xfrm>
          <a:prstGeom prst="rect">
            <a:avLst/>
          </a:prstGeom>
        </p:spPr>
      </p:pic>
      <p:pic>
        <p:nvPicPr>
          <p:cNvPr id="24" name="圖片 23">
            <a:extLst>
              <a:ext uri="{FF2B5EF4-FFF2-40B4-BE49-F238E27FC236}">
                <a16:creationId xmlns:a16="http://schemas.microsoft.com/office/drawing/2014/main" id="{78425173-4F83-413A-AAFA-D5B04A69E6DC}"/>
              </a:ext>
            </a:extLst>
          </p:cNvPr>
          <p:cNvPicPr>
            <a:picLocks noChangeAspect="1"/>
          </p:cNvPicPr>
          <p:nvPr/>
        </p:nvPicPr>
        <p:blipFill rotWithShape="1">
          <a:blip r:embed="rId5">
            <a:extLst>
              <a:ext uri="{28A0092B-C50C-407E-A947-70E740481C1C}">
                <a14:useLocalDpi xmlns:a14="http://schemas.microsoft.com/office/drawing/2010/main" val="0"/>
              </a:ext>
            </a:extLst>
          </a:blip>
          <a:srcRect t="10731" b="10652"/>
          <a:stretch/>
        </p:blipFill>
        <p:spPr>
          <a:xfrm>
            <a:off x="4748703" y="3986583"/>
            <a:ext cx="2057296" cy="1372273"/>
          </a:xfrm>
          <a:prstGeom prst="rect">
            <a:avLst/>
          </a:prstGeom>
        </p:spPr>
      </p:pic>
      <p:grpSp>
        <p:nvGrpSpPr>
          <p:cNvPr id="6" name="群組 5">
            <a:extLst>
              <a:ext uri="{FF2B5EF4-FFF2-40B4-BE49-F238E27FC236}">
                <a16:creationId xmlns:a16="http://schemas.microsoft.com/office/drawing/2014/main" id="{A25C763B-4FF5-40F5-BBC7-A1D2F4C53E4C}"/>
              </a:ext>
            </a:extLst>
          </p:cNvPr>
          <p:cNvGrpSpPr/>
          <p:nvPr/>
        </p:nvGrpSpPr>
        <p:grpSpPr>
          <a:xfrm>
            <a:off x="4116716" y="6220254"/>
            <a:ext cx="2499086" cy="1728191"/>
            <a:chOff x="4072568" y="6216849"/>
            <a:chExt cx="2674821" cy="2184708"/>
          </a:xfrm>
        </p:grpSpPr>
        <p:pic>
          <p:nvPicPr>
            <p:cNvPr id="2" name="圖片 1">
              <a:extLst>
                <a:ext uri="{FF2B5EF4-FFF2-40B4-BE49-F238E27FC236}">
                  <a16:creationId xmlns:a16="http://schemas.microsoft.com/office/drawing/2014/main" id="{13C67C23-EB92-4613-88D5-7991D0F2CE90}"/>
                </a:ext>
              </a:extLst>
            </p:cNvPr>
            <p:cNvPicPr>
              <a:picLocks noChangeAspect="1"/>
            </p:cNvPicPr>
            <p:nvPr/>
          </p:nvPicPr>
          <p:blipFill>
            <a:blip r:embed="rId6"/>
            <a:stretch>
              <a:fillRect/>
            </a:stretch>
          </p:blipFill>
          <p:spPr>
            <a:xfrm>
              <a:off x="4072568" y="6636727"/>
              <a:ext cx="2674821" cy="1764830"/>
            </a:xfrm>
            <a:prstGeom prst="rect">
              <a:avLst/>
            </a:prstGeom>
          </p:spPr>
        </p:pic>
        <p:sp>
          <p:nvSpPr>
            <p:cNvPr id="19" name="文字方塊 18">
              <a:extLst>
                <a:ext uri="{FF2B5EF4-FFF2-40B4-BE49-F238E27FC236}">
                  <a16:creationId xmlns:a16="http://schemas.microsoft.com/office/drawing/2014/main" id="{D2C5CC31-301E-4F43-AE90-2BCC2251E36A}"/>
                </a:ext>
              </a:extLst>
            </p:cNvPr>
            <p:cNvSpPr txBox="1"/>
            <p:nvPr/>
          </p:nvSpPr>
          <p:spPr>
            <a:xfrm>
              <a:off x="4870407" y="6216849"/>
              <a:ext cx="1079142" cy="341631"/>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TW" sz="162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Big Bang</a:t>
              </a:r>
              <a:endParaRPr kumimoji="0" lang="zh-TW" altLang="en-US" sz="162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p:txBody>
        </p:sp>
      </p:grpSp>
      <p:grpSp>
        <p:nvGrpSpPr>
          <p:cNvPr id="10" name="群組 9">
            <a:extLst>
              <a:ext uri="{FF2B5EF4-FFF2-40B4-BE49-F238E27FC236}">
                <a16:creationId xmlns:a16="http://schemas.microsoft.com/office/drawing/2014/main" id="{9FDE786B-1223-4E5C-B641-2D218F723239}"/>
              </a:ext>
            </a:extLst>
          </p:cNvPr>
          <p:cNvGrpSpPr/>
          <p:nvPr/>
        </p:nvGrpSpPr>
        <p:grpSpPr>
          <a:xfrm>
            <a:off x="1128365" y="6282149"/>
            <a:ext cx="2499085" cy="2025937"/>
            <a:chOff x="1128365" y="6229351"/>
            <a:chExt cx="2499085" cy="2025937"/>
          </a:xfrm>
        </p:grpSpPr>
        <p:grpSp>
          <p:nvGrpSpPr>
            <p:cNvPr id="5" name="群組 4">
              <a:extLst>
                <a:ext uri="{FF2B5EF4-FFF2-40B4-BE49-F238E27FC236}">
                  <a16:creationId xmlns:a16="http://schemas.microsoft.com/office/drawing/2014/main" id="{1E438125-1E09-409A-8FCC-30E63C7D6AB6}"/>
                </a:ext>
              </a:extLst>
            </p:cNvPr>
            <p:cNvGrpSpPr/>
            <p:nvPr/>
          </p:nvGrpSpPr>
          <p:grpSpPr>
            <a:xfrm>
              <a:off x="1201736" y="6229351"/>
              <a:ext cx="2352342" cy="1704083"/>
              <a:chOff x="4183882" y="5900230"/>
              <a:chExt cx="2447820" cy="1715214"/>
            </a:xfrm>
          </p:grpSpPr>
          <p:pic>
            <p:nvPicPr>
              <p:cNvPr id="3" name="圖片 2">
                <a:extLst>
                  <a:ext uri="{FF2B5EF4-FFF2-40B4-BE49-F238E27FC236}">
                    <a16:creationId xmlns:a16="http://schemas.microsoft.com/office/drawing/2014/main" id="{EAE8A844-5B41-4D2A-8060-DB02CF9BDC8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83882" y="6241862"/>
                <a:ext cx="2447820" cy="1373582"/>
              </a:xfrm>
              <a:prstGeom prst="rect">
                <a:avLst/>
              </a:prstGeom>
            </p:spPr>
          </p:pic>
          <p:sp>
            <p:nvSpPr>
              <p:cNvPr id="18" name="文字方塊 17">
                <a:extLst>
                  <a:ext uri="{FF2B5EF4-FFF2-40B4-BE49-F238E27FC236}">
                    <a16:creationId xmlns:a16="http://schemas.microsoft.com/office/drawing/2014/main" id="{BF6B28FC-9818-45A0-BA51-C414EA432AFC}"/>
                  </a:ext>
                </a:extLst>
              </p:cNvPr>
              <p:cNvSpPr txBox="1"/>
              <p:nvPr/>
            </p:nvSpPr>
            <p:spPr>
              <a:xfrm>
                <a:off x="4585505" y="5900230"/>
                <a:ext cx="1851789" cy="3416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62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宇宙微波背景輻射</a:t>
                </a:r>
                <a:endParaRPr kumimoji="0" lang="zh-TW" altLang="en-US" sz="1620" b="0"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p:txBody>
          </p:sp>
        </p:grpSp>
        <p:sp>
          <p:nvSpPr>
            <p:cNvPr id="9" name="文字方塊 8">
              <a:extLst>
                <a:ext uri="{FF2B5EF4-FFF2-40B4-BE49-F238E27FC236}">
                  <a16:creationId xmlns:a16="http://schemas.microsoft.com/office/drawing/2014/main" id="{A2BA97D0-6B07-447C-8753-DF2DA803E375}"/>
                </a:ext>
              </a:extLst>
            </p:cNvPr>
            <p:cNvSpPr txBox="1"/>
            <p:nvPr/>
          </p:nvSpPr>
          <p:spPr>
            <a:xfrm>
              <a:off x="1128365" y="7947511"/>
              <a:ext cx="2499085" cy="30777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rPr>
                <a:t>須說明上圖中各個顏色的意義</a:t>
              </a:r>
            </a:p>
          </p:txBody>
        </p:sp>
      </p:grpSp>
    </p:spTree>
    <p:extLst>
      <p:ext uri="{BB962C8B-B14F-4D97-AF65-F5344CB8AC3E}">
        <p14:creationId xmlns:p14="http://schemas.microsoft.com/office/powerpoint/2010/main" val="9216009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群組 5">
            <a:extLst>
              <a:ext uri="{FF2B5EF4-FFF2-40B4-BE49-F238E27FC236}">
                <a16:creationId xmlns:a16="http://schemas.microsoft.com/office/drawing/2014/main" id="{976347FC-CC2F-496C-A795-ADD9F2BC5BD9}"/>
              </a:ext>
            </a:extLst>
          </p:cNvPr>
          <p:cNvGrpSpPr/>
          <p:nvPr/>
        </p:nvGrpSpPr>
        <p:grpSpPr>
          <a:xfrm>
            <a:off x="0" y="0"/>
            <a:ext cx="7559675" cy="10691813"/>
            <a:chOff x="0" y="0"/>
            <a:chExt cx="7559675" cy="10691813"/>
          </a:xfrm>
        </p:grpSpPr>
        <p:sp>
          <p:nvSpPr>
            <p:cNvPr id="5" name="矩形 4">
              <a:extLst>
                <a:ext uri="{FF2B5EF4-FFF2-40B4-BE49-F238E27FC236}">
                  <a16:creationId xmlns:a16="http://schemas.microsoft.com/office/drawing/2014/main" id="{E568FE0F-2306-4CCE-A15C-D715AFEA98CF}"/>
                </a:ext>
              </a:extLst>
            </p:cNvPr>
            <p:cNvSpPr/>
            <p:nvPr/>
          </p:nvSpPr>
          <p:spPr>
            <a:xfrm>
              <a:off x="0" y="0"/>
              <a:ext cx="7559675" cy="106918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3" name="群組 2">
              <a:extLst>
                <a:ext uri="{FF2B5EF4-FFF2-40B4-BE49-F238E27FC236}">
                  <a16:creationId xmlns:a16="http://schemas.microsoft.com/office/drawing/2014/main" id="{A7366F79-8931-4191-BB95-06FC7B44DDD9}"/>
                </a:ext>
              </a:extLst>
            </p:cNvPr>
            <p:cNvGrpSpPr/>
            <p:nvPr/>
          </p:nvGrpSpPr>
          <p:grpSpPr>
            <a:xfrm>
              <a:off x="430884" y="322921"/>
              <a:ext cx="6779552" cy="10124091"/>
              <a:chOff x="430884" y="322921"/>
              <a:chExt cx="6779552" cy="10124091"/>
            </a:xfrm>
          </p:grpSpPr>
          <p:pic>
            <p:nvPicPr>
              <p:cNvPr id="1026" name="Picture 2" descr="ILLUMINATION - E-knowledge.in">
                <a:extLst>
                  <a:ext uri="{FF2B5EF4-FFF2-40B4-BE49-F238E27FC236}">
                    <a16:creationId xmlns:a16="http://schemas.microsoft.com/office/drawing/2014/main" id="{E05D455B-36EF-4EB7-A4FF-3D51C53A8CB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135" t="9296" r="5567" b="12905"/>
              <a:stretch/>
            </p:blipFill>
            <p:spPr bwMode="auto">
              <a:xfrm>
                <a:off x="4811010" y="5671256"/>
                <a:ext cx="1629286" cy="1598542"/>
              </a:xfrm>
              <a:prstGeom prst="rect">
                <a:avLst/>
              </a:prstGeom>
              <a:noFill/>
              <a:extLst>
                <a:ext uri="{909E8E84-426E-40DD-AFC4-6F175D3DCCD1}">
                  <a14:hiddenFill xmlns:a14="http://schemas.microsoft.com/office/drawing/2010/main">
                    <a:solidFill>
                      <a:srgbClr val="FFFFFF"/>
                    </a:solidFill>
                  </a14:hiddenFill>
                </a:ext>
              </a:extLst>
            </p:spPr>
          </p:pic>
          <p:grpSp>
            <p:nvGrpSpPr>
              <p:cNvPr id="7" name="群組 6"/>
              <p:cNvGrpSpPr/>
              <p:nvPr/>
            </p:nvGrpSpPr>
            <p:grpSpPr>
              <a:xfrm>
                <a:off x="556806" y="322921"/>
                <a:ext cx="6446062" cy="830997"/>
                <a:chOff x="404309" y="299188"/>
                <a:chExt cx="5972298" cy="769922"/>
              </a:xfrm>
            </p:grpSpPr>
            <p:sp>
              <p:nvSpPr>
                <p:cNvPr id="4" name="文字方塊 3">
                  <a:extLst>
                    <a:ext uri="{FF2B5EF4-FFF2-40B4-BE49-F238E27FC236}">
                      <a16:creationId xmlns:a16="http://schemas.microsoft.com/office/drawing/2014/main" id="{1B722530-3123-4EF4-BE2A-C3A8E709543B}"/>
                    </a:ext>
                  </a:extLst>
                </p:cNvPr>
                <p:cNvSpPr txBox="1"/>
                <p:nvPr/>
              </p:nvSpPr>
              <p:spPr>
                <a:xfrm>
                  <a:off x="1464635" y="299188"/>
                  <a:ext cx="3927292" cy="769922"/>
                </a:xfrm>
                <a:prstGeom prst="rect">
                  <a:avLst/>
                </a:prstGeom>
                <a:noFill/>
              </p:spPr>
              <p:txBody>
                <a:bodyPr wrap="square" rtlCol="0">
                  <a:spAutoFit/>
                </a:bodyPr>
                <a:lstStyle/>
                <a:p>
                  <a:pPr algn="ctr"/>
                  <a:r>
                    <a:rPr lang="en-US" altLang="zh-TW" sz="2400" b="1" dirty="0">
                      <a:latin typeface="微軟正黑體" panose="020B0604030504040204" pitchFamily="34" charset="-120"/>
                      <a:ea typeface="微軟正黑體" panose="020B0604030504040204" pitchFamily="34" charset="-120"/>
                    </a:rPr>
                    <a:t>110</a:t>
                  </a:r>
                  <a:r>
                    <a:rPr lang="zh-TW" altLang="en-US" sz="2400" b="1" dirty="0">
                      <a:latin typeface="微軟正黑體" panose="020B0604030504040204" pitchFamily="34" charset="-120"/>
                      <a:ea typeface="微軟正黑體" panose="020B0604030504040204" pitchFamily="34" charset="-120"/>
                    </a:rPr>
                    <a:t>年 生活物理 實驗演示</a:t>
                  </a:r>
                  <a:endParaRPr lang="en-US" altLang="zh-TW" sz="2400" b="1" dirty="0">
                    <a:latin typeface="微軟正黑體" panose="020B0604030504040204" pitchFamily="34" charset="-120"/>
                    <a:ea typeface="微軟正黑體" panose="020B0604030504040204" pitchFamily="34" charset="-120"/>
                  </a:endParaRPr>
                </a:p>
                <a:p>
                  <a:pPr algn="ctr"/>
                  <a:r>
                    <a:rPr lang="zh-TW" altLang="en-US" sz="2400" b="1" dirty="0">
                      <a:latin typeface="微軟正黑體" panose="020B0604030504040204" pitchFamily="34" charset="-120"/>
                      <a:ea typeface="微軟正黑體" panose="020B0604030504040204" pitchFamily="34" charset="-120"/>
                    </a:rPr>
                    <a:t>高中同學 實驗演示說明</a:t>
                  </a:r>
                </a:p>
              </p:txBody>
            </p:sp>
            <p:pic>
              <p:nvPicPr>
                <p:cNvPr id="16" name="圖片 15">
                  <a:extLst>
                    <a:ext uri="{FF2B5EF4-FFF2-40B4-BE49-F238E27FC236}">
                      <a16:creationId xmlns:a16="http://schemas.microsoft.com/office/drawing/2014/main" id="{505208CB-19C7-4A2E-B2A3-399C2FBEF6E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404309" y="299999"/>
                  <a:ext cx="1104470" cy="757139"/>
                </a:xfrm>
                <a:prstGeom prst="rect">
                  <a:avLst/>
                </a:prstGeom>
                <a:ln>
                  <a:solidFill>
                    <a:schemeClr val="bg1">
                      <a:lumMod val="75000"/>
                    </a:schemeClr>
                  </a:solidFill>
                </a:ln>
              </p:spPr>
            </p:pic>
            <p:pic>
              <p:nvPicPr>
                <p:cNvPr id="21" name="圖片 20" descr="一張含有 文字 的圖片&#10;&#10;自動產生的描述">
                  <a:extLst>
                    <a:ext uri="{FF2B5EF4-FFF2-40B4-BE49-F238E27FC236}">
                      <a16:creationId xmlns:a16="http://schemas.microsoft.com/office/drawing/2014/main" id="{93FC4A47-B63B-40A6-9E56-A57B2D5A27F6}"/>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5269198" y="299999"/>
                  <a:ext cx="1107409" cy="757836"/>
                </a:xfrm>
                <a:prstGeom prst="rect">
                  <a:avLst/>
                </a:prstGeom>
                <a:ln>
                  <a:solidFill>
                    <a:schemeClr val="bg1">
                      <a:lumMod val="75000"/>
                    </a:schemeClr>
                  </a:solidFill>
                </a:ln>
              </p:spPr>
            </p:pic>
          </p:grpSp>
          <p:grpSp>
            <p:nvGrpSpPr>
              <p:cNvPr id="8" name="群組 7"/>
              <p:cNvGrpSpPr/>
              <p:nvPr/>
            </p:nvGrpSpPr>
            <p:grpSpPr>
              <a:xfrm>
                <a:off x="430884" y="1278635"/>
                <a:ext cx="6779552" cy="787714"/>
                <a:chOff x="1188684" y="1149103"/>
                <a:chExt cx="4445827" cy="828947"/>
              </a:xfrm>
            </p:grpSpPr>
            <p:sp>
              <p:nvSpPr>
                <p:cNvPr id="22" name="矩形: 圓角 21">
                  <a:extLst>
                    <a:ext uri="{FF2B5EF4-FFF2-40B4-BE49-F238E27FC236}">
                      <a16:creationId xmlns:a16="http://schemas.microsoft.com/office/drawing/2014/main" id="{19AC1510-BDA5-45ED-B278-BFB71597C408}"/>
                    </a:ext>
                  </a:extLst>
                </p:cNvPr>
                <p:cNvSpPr/>
                <p:nvPr/>
              </p:nvSpPr>
              <p:spPr>
                <a:xfrm>
                  <a:off x="1188684" y="1149103"/>
                  <a:ext cx="4445827" cy="828947"/>
                </a:xfrm>
                <a:prstGeom prst="roundRect">
                  <a:avLst/>
                </a:prstGeom>
                <a:noFill/>
                <a:ln w="50800">
                  <a:solidFill>
                    <a:srgbClr val="0000FF">
                      <a:alpha val="8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619" b="1">
                    <a:latin typeface="微軟正黑體" panose="020B0604030504040204" pitchFamily="34" charset="-120"/>
                    <a:ea typeface="微軟正黑體" panose="020B0604030504040204" pitchFamily="34" charset="-120"/>
                  </a:endParaRPr>
                </a:p>
              </p:txBody>
            </p:sp>
            <p:sp>
              <p:nvSpPr>
                <p:cNvPr id="25" name="文字方塊 24">
                  <a:extLst>
                    <a:ext uri="{FF2B5EF4-FFF2-40B4-BE49-F238E27FC236}">
                      <a16:creationId xmlns:a16="http://schemas.microsoft.com/office/drawing/2014/main" id="{6E1940FD-0388-49D2-A603-946A91338478}"/>
                    </a:ext>
                  </a:extLst>
                </p:cNvPr>
                <p:cNvSpPr txBox="1"/>
                <p:nvPr/>
              </p:nvSpPr>
              <p:spPr>
                <a:xfrm>
                  <a:off x="1350145" y="1191106"/>
                  <a:ext cx="4157711" cy="744940"/>
                </a:xfrm>
                <a:prstGeom prst="rect">
                  <a:avLst/>
                </a:prstGeom>
                <a:noFill/>
                <a:ln>
                  <a:noFill/>
                </a:ln>
              </p:spPr>
              <p:txBody>
                <a:bodyPr wrap="none" rtlCol="0">
                  <a:spAutoFit/>
                </a:bodyPr>
                <a:lstStyle/>
                <a:p>
                  <a:pPr algn="ctr"/>
                  <a:r>
                    <a:rPr lang="zh-TW" altLang="en-US" sz="4000" b="1" dirty="0">
                      <a:solidFill>
                        <a:srgbClr val="FF0000"/>
                      </a:solidFill>
                      <a:latin typeface="微軟正黑體" panose="020B0604030504040204" pitchFamily="34" charset="-120"/>
                      <a:ea typeface="微軟正黑體" panose="020B0604030504040204" pitchFamily="34" charset="-120"/>
                    </a:rPr>
                    <a:t>耳溫槍：生活中的量子物理</a:t>
                  </a:r>
                  <a:endParaRPr lang="en-US" altLang="zh-TW" sz="4000" b="1" dirty="0">
                    <a:solidFill>
                      <a:srgbClr val="FF0000"/>
                    </a:solidFill>
                    <a:latin typeface="微軟正黑體" panose="020B0604030504040204" pitchFamily="34" charset="-120"/>
                    <a:ea typeface="微軟正黑體" panose="020B0604030504040204" pitchFamily="34" charset="-120"/>
                  </a:endParaRPr>
                </a:p>
              </p:txBody>
            </p:sp>
          </p:grpSp>
          <p:grpSp>
            <p:nvGrpSpPr>
              <p:cNvPr id="9" name="群組 8"/>
              <p:cNvGrpSpPr/>
              <p:nvPr/>
            </p:nvGrpSpPr>
            <p:grpSpPr>
              <a:xfrm>
                <a:off x="527457" y="2264199"/>
                <a:ext cx="6504761" cy="8182813"/>
                <a:chOff x="414830" y="2085685"/>
                <a:chExt cx="6026683" cy="7539916"/>
              </a:xfrm>
            </p:grpSpPr>
            <p:sp>
              <p:nvSpPr>
                <p:cNvPr id="26" name="矩形 25">
                  <a:extLst>
                    <a:ext uri="{FF2B5EF4-FFF2-40B4-BE49-F238E27FC236}">
                      <a16:creationId xmlns:a16="http://schemas.microsoft.com/office/drawing/2014/main" id="{481C3F56-AF73-48C2-9B1D-669CD4EFC293}"/>
                    </a:ext>
                  </a:extLst>
                </p:cNvPr>
                <p:cNvSpPr/>
                <p:nvPr/>
              </p:nvSpPr>
              <p:spPr>
                <a:xfrm>
                  <a:off x="414830" y="2085685"/>
                  <a:ext cx="6026683" cy="742380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619" b="1">
                    <a:latin typeface="微軟正黑體" panose="020B0604030504040204" pitchFamily="34" charset="-120"/>
                    <a:ea typeface="微軟正黑體" panose="020B0604030504040204" pitchFamily="34" charset="-120"/>
                  </a:endParaRPr>
                </a:p>
              </p:txBody>
            </p:sp>
            <p:sp>
              <p:nvSpPr>
                <p:cNvPr id="27" name="文字方塊 26">
                  <a:extLst>
                    <a:ext uri="{FF2B5EF4-FFF2-40B4-BE49-F238E27FC236}">
                      <a16:creationId xmlns:a16="http://schemas.microsoft.com/office/drawing/2014/main" id="{51AEBB85-EC96-4A61-B23F-2AB8D92E70E8}"/>
                    </a:ext>
                  </a:extLst>
                </p:cNvPr>
                <p:cNvSpPr txBox="1"/>
                <p:nvPr/>
              </p:nvSpPr>
              <p:spPr>
                <a:xfrm>
                  <a:off x="576588" y="2128945"/>
                  <a:ext cx="5703166" cy="7496656"/>
                </a:xfrm>
                <a:prstGeom prst="rect">
                  <a:avLst/>
                </a:prstGeom>
                <a:noFill/>
              </p:spPr>
              <p:txBody>
                <a:bodyPr wrap="square" rtlCol="0">
                  <a:spAutoFit/>
                </a:bodyPr>
                <a:lstStyle/>
                <a:p>
                  <a:r>
                    <a:rPr lang="zh-TW" altLang="en-US" sz="2000" b="1" dirty="0">
                      <a:solidFill>
                        <a:srgbClr val="3333FF"/>
                      </a:solidFill>
                      <a:latin typeface="微軟正黑體" panose="020B0604030504040204" pitchFamily="34" charset="-120"/>
                      <a:ea typeface="微軟正黑體" panose="020B0604030504040204" pitchFamily="34" charset="-120"/>
                    </a:rPr>
                    <a:t>實驗名稱：</a:t>
                  </a:r>
                  <a:endParaRPr lang="en-US" altLang="zh-TW" sz="2000" b="1" dirty="0">
                    <a:solidFill>
                      <a:srgbClr val="3333FF"/>
                    </a:solidFill>
                    <a:latin typeface="微軟正黑體" panose="020B0604030504040204" pitchFamily="34" charset="-120"/>
                    <a:ea typeface="微軟正黑體" panose="020B0604030504040204" pitchFamily="34" charset="-120"/>
                  </a:endParaRPr>
                </a:p>
                <a:p>
                  <a:r>
                    <a:rPr lang="en-US" altLang="zh-TW" sz="1400" b="1" dirty="0">
                      <a:latin typeface="微軟正黑體" panose="020B0604030504040204" pitchFamily="34" charset="-120"/>
                      <a:ea typeface="微軟正黑體" panose="020B0604030504040204" pitchFamily="34" charset="-120"/>
                    </a:rPr>
                    <a:t>1. </a:t>
                  </a:r>
                  <a:r>
                    <a:rPr lang="zh-TW" altLang="en-US" sz="1400" b="1" dirty="0">
                      <a:latin typeface="微軟正黑體" panose="020B0604030504040204" pitchFamily="34" charset="-120"/>
                      <a:ea typeface="微軟正黑體" panose="020B0604030504040204" pitchFamily="34" charset="-120"/>
                    </a:rPr>
                    <a:t>耳溫槍的黑白實驗。</a:t>
                  </a:r>
                  <a:endParaRPr lang="en-US" altLang="zh-TW" sz="1400" b="1" dirty="0">
                    <a:latin typeface="微軟正黑體" panose="020B0604030504040204" pitchFamily="34" charset="-120"/>
                    <a:ea typeface="微軟正黑體" panose="020B0604030504040204" pitchFamily="34" charset="-120"/>
                  </a:endParaRPr>
                </a:p>
                <a:p>
                  <a:endParaRPr lang="en-US" altLang="zh-TW" sz="1400" b="1" dirty="0">
                    <a:latin typeface="微軟正黑體" panose="020B0604030504040204" pitchFamily="34" charset="-120"/>
                    <a:ea typeface="微軟正黑體" panose="020B0604030504040204" pitchFamily="34" charset="-120"/>
                  </a:endParaRPr>
                </a:p>
                <a:p>
                  <a:r>
                    <a:rPr lang="zh-TW" altLang="en-US" sz="2000" b="1" dirty="0">
                      <a:solidFill>
                        <a:srgbClr val="0000FF"/>
                      </a:solidFill>
                      <a:latin typeface="微軟正黑體" panose="020B0604030504040204" pitchFamily="34" charset="-120"/>
                      <a:ea typeface="微軟正黑體" panose="020B0604030504040204" pitchFamily="34" charset="-120"/>
                    </a:rPr>
                    <a:t>實驗原理：</a:t>
                  </a:r>
                  <a:endParaRPr lang="en-US" altLang="zh-TW" sz="2000" b="1" dirty="0">
                    <a:solidFill>
                      <a:srgbClr val="0000FF"/>
                    </a:solidFill>
                    <a:latin typeface="微軟正黑體" panose="020B0604030504040204" pitchFamily="34" charset="-120"/>
                    <a:ea typeface="微軟正黑體" panose="020B0604030504040204" pitchFamily="34" charset="-120"/>
                  </a:endParaRPr>
                </a:p>
                <a:p>
                  <a:r>
                    <a:rPr lang="zh-TW" altLang="en-US" sz="1400" b="1" dirty="0">
                      <a:latin typeface="微軟正黑體" panose="020B0604030504040204" pitchFamily="34" charset="-120"/>
                      <a:ea typeface="微軟正黑體" panose="020B0604030504040204" pitchFamily="34" charset="-120"/>
                    </a:rPr>
                    <a:t>黑體輻射的原理、黑體輻射有關的諾貝爾獎。</a:t>
                  </a:r>
                  <a:endParaRPr lang="en-US" altLang="zh-TW" sz="1400" b="1" dirty="0">
                    <a:latin typeface="微軟正黑體" panose="020B0604030504040204" pitchFamily="34" charset="-120"/>
                    <a:ea typeface="微軟正黑體" panose="020B0604030504040204" pitchFamily="34" charset="-120"/>
                  </a:endParaRPr>
                </a:p>
                <a:p>
                  <a:endParaRPr lang="en-US" altLang="zh-TW" sz="1400" b="1" dirty="0">
                    <a:solidFill>
                      <a:srgbClr val="0000FF"/>
                    </a:solidFill>
                    <a:latin typeface="微軟正黑體" panose="020B0604030504040204" pitchFamily="34" charset="-120"/>
                    <a:ea typeface="微軟正黑體" panose="020B0604030504040204" pitchFamily="34" charset="-120"/>
                  </a:endParaRPr>
                </a:p>
                <a:p>
                  <a:r>
                    <a:rPr lang="zh-TW" altLang="en-US" sz="2000" b="1" dirty="0">
                      <a:solidFill>
                        <a:srgbClr val="0000FF"/>
                      </a:solidFill>
                      <a:latin typeface="微軟正黑體" panose="020B0604030504040204" pitchFamily="34" charset="-120"/>
                      <a:ea typeface="微軟正黑體" panose="020B0604030504040204" pitchFamily="34" charset="-120"/>
                    </a:rPr>
                    <a:t>實驗器材：</a:t>
                  </a:r>
                  <a:endParaRPr lang="en-US" altLang="zh-TW" sz="2000" b="1" dirty="0">
                    <a:solidFill>
                      <a:srgbClr val="0000FF"/>
                    </a:solidFill>
                    <a:latin typeface="微軟正黑體" panose="020B0604030504040204" pitchFamily="34" charset="-120"/>
                    <a:ea typeface="微軟正黑體" panose="020B0604030504040204" pitchFamily="34" charset="-120"/>
                  </a:endParaRPr>
                </a:p>
                <a:p>
                  <a:r>
                    <a:rPr lang="zh-TW" altLang="en-US" sz="1400" b="1" dirty="0">
                      <a:latin typeface="微軟正黑體" panose="020B0604030504040204" pitchFamily="34" charset="-120"/>
                      <a:ea typeface="微軟正黑體" panose="020B0604030504040204" pitchFamily="34" charset="-120"/>
                    </a:rPr>
                    <a:t>耳溫槍、額溫槍、黑色貼紙、白色貼紙。</a:t>
                  </a:r>
                  <a:endParaRPr lang="en-US" altLang="zh-TW" sz="1400" b="1" dirty="0">
                    <a:latin typeface="微軟正黑體" panose="020B0604030504040204" pitchFamily="34" charset="-120"/>
                    <a:ea typeface="微軟正黑體" panose="020B0604030504040204" pitchFamily="34" charset="-120"/>
                  </a:endParaRPr>
                </a:p>
                <a:p>
                  <a:endParaRPr lang="en-US" altLang="zh-TW" sz="1400" b="1" dirty="0">
                    <a:solidFill>
                      <a:srgbClr val="0000FF"/>
                    </a:solidFill>
                    <a:latin typeface="微軟正黑體" panose="020B0604030504040204" pitchFamily="34" charset="-120"/>
                    <a:ea typeface="微軟正黑體" panose="020B0604030504040204" pitchFamily="34" charset="-120"/>
                  </a:endParaRPr>
                </a:p>
                <a:p>
                  <a:r>
                    <a:rPr lang="zh-TW" altLang="en-US" sz="2000" b="1" dirty="0">
                      <a:solidFill>
                        <a:srgbClr val="0000FF"/>
                      </a:solidFill>
                      <a:latin typeface="微軟正黑體" panose="020B0604030504040204" pitchFamily="34" charset="-120"/>
                      <a:ea typeface="微軟正黑體" panose="020B0604030504040204" pitchFamily="34" charset="-120"/>
                    </a:rPr>
                    <a:t>實驗步驟：</a:t>
                  </a:r>
                  <a:endParaRPr lang="en-US" altLang="zh-TW" sz="2000" b="1" dirty="0">
                    <a:solidFill>
                      <a:srgbClr val="0000FF"/>
                    </a:solidFill>
                    <a:latin typeface="微軟正黑體" panose="020B0604030504040204" pitchFamily="34" charset="-120"/>
                    <a:ea typeface="微軟正黑體" panose="020B0604030504040204" pitchFamily="34" charset="-120"/>
                  </a:endParaRPr>
                </a:p>
                <a:p>
                  <a:pPr marL="370092" indent="-370092">
                    <a:buFont typeface="+mj-lt"/>
                    <a:buAutoNum type="arabicPeriod"/>
                  </a:pPr>
                  <a:r>
                    <a:rPr lang="zh-TW" altLang="en-US" sz="1511" b="1" dirty="0">
                      <a:latin typeface="微軟正黑體" panose="020B0604030504040204" pitchFamily="34" charset="-120"/>
                      <a:ea typeface="微軟正黑體" panose="020B0604030504040204" pitchFamily="34" charset="-120"/>
                    </a:rPr>
                    <a:t>將黑白貼紙貼至同一個人的額頭。</a:t>
                  </a:r>
                  <a:endParaRPr lang="en-US" altLang="zh-TW" sz="1511" b="1" dirty="0">
                    <a:latin typeface="微軟正黑體" panose="020B0604030504040204" pitchFamily="34" charset="-120"/>
                    <a:ea typeface="微軟正黑體" panose="020B0604030504040204" pitchFamily="34" charset="-120"/>
                  </a:endParaRPr>
                </a:p>
                <a:p>
                  <a:pPr marL="370092" indent="-370092">
                    <a:buFont typeface="+mj-lt"/>
                    <a:buAutoNum type="arabicPeriod"/>
                  </a:pPr>
                  <a:r>
                    <a:rPr lang="zh-TW" altLang="en-US" sz="1511" b="1" dirty="0">
                      <a:latin typeface="微軟正黑體" panose="020B0604030504040204" pitchFamily="34" charset="-120"/>
                      <a:ea typeface="微軟正黑體" panose="020B0604030504040204" pitchFamily="34" charset="-120"/>
                    </a:rPr>
                    <a:t>以耳溫槍分別量測黑色貼紙處、白色貼紙處的溫度以及無貼紙之額溫，再量測耳洞的溫度，觀察差異並拍下實驗數據</a:t>
                  </a:r>
                  <a:r>
                    <a:rPr lang="en-US" altLang="zh-TW" sz="1511" b="1" dirty="0">
                      <a:latin typeface="微軟正黑體" panose="020B0604030504040204" pitchFamily="34" charset="-120"/>
                      <a:ea typeface="微軟正黑體" panose="020B0604030504040204" pitchFamily="34" charset="-120"/>
                    </a:rPr>
                    <a:t>(</a:t>
                  </a:r>
                  <a:r>
                    <a:rPr lang="zh-TW" altLang="en-US" sz="1511" b="1" dirty="0">
                      <a:latin typeface="微軟正黑體" panose="020B0604030504040204" pitchFamily="34" charset="-120"/>
                      <a:ea typeface="微軟正黑體" panose="020B0604030504040204" pitchFamily="34" charset="-120"/>
                    </a:rPr>
                    <a:t>需特寫</a:t>
                  </a:r>
                  <a:r>
                    <a:rPr lang="en-US" altLang="zh-TW" sz="1511" b="1" dirty="0">
                      <a:latin typeface="微軟正黑體" panose="020B0604030504040204" pitchFamily="34" charset="-120"/>
                      <a:ea typeface="微軟正黑體" panose="020B0604030504040204" pitchFamily="34" charset="-120"/>
                    </a:rPr>
                    <a:t>)</a:t>
                  </a:r>
                  <a:r>
                    <a:rPr lang="zh-TW" altLang="en-US" sz="1511" b="1" dirty="0">
                      <a:latin typeface="微軟正黑體" panose="020B0604030504040204" pitchFamily="34" charset="-120"/>
                      <a:ea typeface="微軟正黑體" panose="020B0604030504040204" pitchFamily="34" charset="-120"/>
                    </a:rPr>
                    <a:t>。</a:t>
                  </a:r>
                  <a:endParaRPr lang="en-US" altLang="zh-TW" sz="1511" b="1" dirty="0">
                    <a:latin typeface="微軟正黑體" panose="020B0604030504040204" pitchFamily="34" charset="-120"/>
                    <a:ea typeface="微軟正黑體" panose="020B0604030504040204" pitchFamily="34" charset="-120"/>
                  </a:endParaRPr>
                </a:p>
                <a:p>
                  <a:pPr marL="370092" indent="-370092">
                    <a:buFont typeface="+mj-lt"/>
                    <a:buAutoNum type="arabicPeriod"/>
                  </a:pPr>
                  <a:endParaRPr lang="en-US" altLang="zh-TW" sz="1511" b="1" dirty="0">
                    <a:latin typeface="微軟正黑體" panose="020B0604030504040204" pitchFamily="34" charset="-120"/>
                    <a:ea typeface="微軟正黑體" panose="020B0604030504040204" pitchFamily="34" charset="-120"/>
                  </a:endParaRPr>
                </a:p>
                <a:p>
                  <a:pPr marL="370092" indent="-370092">
                    <a:buFont typeface="+mj-lt"/>
                    <a:buAutoNum type="arabicPeriod"/>
                  </a:pPr>
                  <a:endParaRPr lang="en-US" altLang="zh-TW" sz="1511" b="1" dirty="0">
                    <a:latin typeface="微軟正黑體" panose="020B0604030504040204" pitchFamily="34" charset="-120"/>
                    <a:ea typeface="微軟正黑體" panose="020B0604030504040204" pitchFamily="34" charset="-120"/>
                  </a:endParaRPr>
                </a:p>
                <a:p>
                  <a:pPr marL="370092" indent="-370092">
                    <a:buFont typeface="+mj-lt"/>
                    <a:buAutoNum type="arabicPeriod"/>
                  </a:pPr>
                  <a:endParaRPr lang="en-US" altLang="zh-TW" sz="1511" b="1" dirty="0">
                    <a:latin typeface="微軟正黑體" panose="020B0604030504040204" pitchFamily="34" charset="-120"/>
                    <a:ea typeface="微軟正黑體" panose="020B0604030504040204" pitchFamily="34" charset="-120"/>
                  </a:endParaRPr>
                </a:p>
                <a:p>
                  <a:pPr marL="370092" indent="-370092">
                    <a:buFont typeface="+mj-lt"/>
                    <a:buAutoNum type="arabicPeriod"/>
                  </a:pPr>
                  <a:endParaRPr lang="en-US" altLang="zh-TW" sz="1511" b="1" dirty="0">
                    <a:latin typeface="微軟正黑體" panose="020B0604030504040204" pitchFamily="34" charset="-120"/>
                    <a:ea typeface="微軟正黑體" panose="020B0604030504040204" pitchFamily="34" charset="-120"/>
                  </a:endParaRPr>
                </a:p>
                <a:p>
                  <a:endParaRPr lang="en-US" altLang="zh-TW" sz="1511" b="1" dirty="0">
                    <a:latin typeface="微軟正黑體" panose="020B0604030504040204" pitchFamily="34" charset="-120"/>
                    <a:ea typeface="微軟正黑體" panose="020B0604030504040204" pitchFamily="34" charset="-120"/>
                  </a:endParaRPr>
                </a:p>
                <a:p>
                  <a:endParaRPr lang="en-US" altLang="zh-TW" sz="1511" b="1" dirty="0">
                    <a:solidFill>
                      <a:srgbClr val="0000FF"/>
                    </a:solidFill>
                    <a:latin typeface="微軟正黑體" panose="020B0604030504040204" pitchFamily="34" charset="-120"/>
                    <a:ea typeface="微軟正黑體" panose="020B0604030504040204" pitchFamily="34" charset="-120"/>
                  </a:endParaRPr>
                </a:p>
                <a:p>
                  <a:endParaRPr lang="en-US" altLang="zh-TW" sz="2159" b="1" dirty="0">
                    <a:solidFill>
                      <a:srgbClr val="0000FF"/>
                    </a:solidFill>
                    <a:latin typeface="微軟正黑體" panose="020B0604030504040204" pitchFamily="34" charset="-120"/>
                    <a:ea typeface="微軟正黑體" panose="020B0604030504040204" pitchFamily="34" charset="-120"/>
                  </a:endParaRPr>
                </a:p>
                <a:p>
                  <a:endParaRPr lang="en-US" altLang="zh-TW" sz="2000" b="1" dirty="0">
                    <a:solidFill>
                      <a:srgbClr val="0000FF"/>
                    </a:solidFill>
                    <a:latin typeface="微軟正黑體" panose="020B0604030504040204" pitchFamily="34" charset="-120"/>
                    <a:ea typeface="微軟正黑體" panose="020B0604030504040204" pitchFamily="34" charset="-120"/>
                  </a:endParaRPr>
                </a:p>
                <a:p>
                  <a:r>
                    <a:rPr lang="zh-TW" altLang="en-US" sz="2000" b="1" dirty="0">
                      <a:solidFill>
                        <a:srgbClr val="0000FF"/>
                      </a:solidFill>
                      <a:latin typeface="微軟正黑體" panose="020B0604030504040204" pitchFamily="34" charset="-120"/>
                      <a:ea typeface="微軟正黑體" panose="020B0604030504040204" pitchFamily="34" charset="-120"/>
                    </a:rPr>
                    <a:t>檢驗項目：</a:t>
                  </a:r>
                  <a:endParaRPr lang="en-US" altLang="zh-TW" sz="2000" b="1" dirty="0">
                    <a:solidFill>
                      <a:srgbClr val="0000FF"/>
                    </a:solidFill>
                    <a:latin typeface="微軟正黑體" panose="020B0604030504040204" pitchFamily="34" charset="-120"/>
                    <a:ea typeface="微軟正黑體" panose="020B0604030504040204" pitchFamily="34" charset="-120"/>
                  </a:endParaRPr>
                </a:p>
                <a:p>
                  <a:pPr marL="284423" indent="-284423">
                    <a:buFont typeface="+mj-lt"/>
                    <a:buAutoNum type="arabicPeriod"/>
                  </a:pPr>
                  <a:r>
                    <a:rPr lang="zh-TW" altLang="en-US" sz="1400" b="1" dirty="0">
                      <a:latin typeface="微軟正黑體" panose="020B0604030504040204" pitchFamily="34" charset="-120"/>
                      <a:ea typeface="微軟正黑體" panose="020B0604030504040204" pitchFamily="34" charset="-120"/>
                    </a:rPr>
                    <a:t>影片為橫向拍攝、有字幕。影像清晰，使用麥克風錄音。</a:t>
                  </a:r>
                  <a:endParaRPr lang="en-US" altLang="zh-TW" sz="1400" b="1" dirty="0">
                    <a:latin typeface="微軟正黑體" panose="020B0604030504040204" pitchFamily="34" charset="-120"/>
                    <a:ea typeface="微軟正黑體" panose="020B0604030504040204" pitchFamily="34" charset="-120"/>
                  </a:endParaRPr>
                </a:p>
                <a:p>
                  <a:pPr marL="284423" indent="-284423">
                    <a:buFont typeface="+mj-lt"/>
                    <a:buAutoNum type="arabicPeriod"/>
                  </a:pPr>
                  <a:r>
                    <a:rPr lang="zh-TW" altLang="en-US" sz="1400" b="1" dirty="0">
                      <a:latin typeface="微軟正黑體" panose="020B0604030504040204" pitchFamily="34" charset="-120"/>
                      <a:ea typeface="微軟正黑體" panose="020B0604030504040204" pitchFamily="34" charset="-120"/>
                    </a:rPr>
                    <a:t>影片中有自製</a:t>
                  </a:r>
                  <a:r>
                    <a:rPr lang="en-US" altLang="zh-TW" sz="1400" b="1" dirty="0">
                      <a:latin typeface="微軟正黑體" panose="020B0604030504040204" pitchFamily="34" charset="-120"/>
                      <a:ea typeface="微軟正黑體" panose="020B0604030504040204" pitchFamily="34" charset="-120"/>
                    </a:rPr>
                    <a:t>《</a:t>
                  </a:r>
                  <a:r>
                    <a:rPr lang="zh-TW" altLang="en-US" sz="1400" b="1" dirty="0">
                      <a:latin typeface="微軟正黑體" panose="020B0604030504040204" pitchFamily="34" charset="-120"/>
                      <a:ea typeface="微軟正黑體" panose="020B0604030504040204" pitchFamily="34" charset="-120"/>
                    </a:rPr>
                    <a:t>原理講解圖板</a:t>
                  </a:r>
                  <a:r>
                    <a:rPr lang="en-US" altLang="zh-TW" sz="1400" b="1" dirty="0">
                      <a:latin typeface="微軟正黑體" panose="020B0604030504040204" pitchFamily="34" charset="-120"/>
                      <a:ea typeface="微軟正黑體" panose="020B0604030504040204" pitchFamily="34" charset="-120"/>
                    </a:rPr>
                    <a:t>》</a:t>
                  </a:r>
                  <a:r>
                    <a:rPr lang="zh-TW" altLang="en-US" sz="1400" b="1" dirty="0">
                      <a:latin typeface="微軟正黑體" panose="020B0604030504040204" pitchFamily="34" charset="-120"/>
                      <a:ea typeface="微軟正黑體" panose="020B0604030504040204" pitchFamily="34" charset="-120"/>
                    </a:rPr>
                    <a:t>。</a:t>
                  </a:r>
                  <a:endParaRPr lang="en-US" altLang="zh-TW" sz="1400" b="1" dirty="0">
                    <a:latin typeface="微軟正黑體" panose="020B0604030504040204" pitchFamily="34" charset="-120"/>
                    <a:ea typeface="微軟正黑體" panose="020B0604030504040204" pitchFamily="34" charset="-120"/>
                  </a:endParaRPr>
                </a:p>
                <a:p>
                  <a:pPr marL="284423" indent="-284423">
                    <a:buFont typeface="+mj-lt"/>
                    <a:buAutoNum type="arabicPeriod"/>
                  </a:pPr>
                  <a:r>
                    <a:rPr lang="zh-TW" altLang="en-US" sz="1400" b="1" dirty="0">
                      <a:latin typeface="微軟正黑體" panose="020B0604030504040204" pitchFamily="34" charset="-120"/>
                      <a:ea typeface="微軟正黑體" panose="020B0604030504040204" pitchFamily="34" charset="-120"/>
                    </a:rPr>
                    <a:t>影片中要講解黑體輻射的原理。</a:t>
                  </a:r>
                  <a:endParaRPr lang="en-US" altLang="zh-TW" sz="1400" b="1" dirty="0">
                    <a:latin typeface="微軟正黑體" panose="020B0604030504040204" pitchFamily="34" charset="-120"/>
                    <a:ea typeface="微軟正黑體" panose="020B0604030504040204" pitchFamily="34" charset="-120"/>
                  </a:endParaRPr>
                </a:p>
                <a:p>
                  <a:pPr marL="284423" indent="-284423">
                    <a:buFont typeface="+mj-lt"/>
                    <a:buAutoNum type="arabicPeriod"/>
                  </a:pPr>
                  <a:r>
                    <a:rPr lang="zh-TW" altLang="en-US" sz="1400" b="1" dirty="0">
                      <a:latin typeface="微軟正黑體" panose="020B0604030504040204" pitchFamily="34" charset="-120"/>
                      <a:ea typeface="微軟正黑體" panose="020B0604030504040204" pitchFamily="34" charset="-120"/>
                    </a:rPr>
                    <a:t>影片中要講解黑體輻射研究得到的四個諾貝爾獎</a:t>
                  </a:r>
                  <a:r>
                    <a:rPr lang="en-US" altLang="zh-TW" sz="1400" b="1" dirty="0">
                      <a:latin typeface="微軟正黑體" panose="020B0604030504040204" pitchFamily="34" charset="-120"/>
                      <a:ea typeface="微軟正黑體" panose="020B0604030504040204" pitchFamily="34" charset="-120"/>
                    </a:rPr>
                    <a:t>(1.1911</a:t>
                  </a:r>
                  <a:r>
                    <a:rPr lang="zh-TW" altLang="en-US" sz="1400" b="1" dirty="0">
                      <a:latin typeface="微軟正黑體" panose="020B0604030504040204" pitchFamily="34" charset="-120"/>
                      <a:ea typeface="微軟正黑體" panose="020B0604030504040204" pitchFamily="34" charset="-120"/>
                    </a:rPr>
                    <a:t>維恩位移定律、</a:t>
                  </a:r>
                  <a:r>
                    <a:rPr lang="en-US" altLang="zh-TW" sz="1400" b="1" dirty="0">
                      <a:latin typeface="微軟正黑體" panose="020B0604030504040204" pitchFamily="34" charset="-120"/>
                      <a:ea typeface="微軟正黑體" panose="020B0604030504040204" pitchFamily="34" charset="-120"/>
                    </a:rPr>
                    <a:t>2.1918</a:t>
                  </a:r>
                  <a:r>
                    <a:rPr lang="zh-TW" altLang="en-US" sz="1400" b="1" dirty="0">
                      <a:latin typeface="微軟正黑體" panose="020B0604030504040204" pitchFamily="34" charset="-120"/>
                      <a:ea typeface="微軟正黑體" panose="020B0604030504040204" pitchFamily="34" charset="-120"/>
                    </a:rPr>
                    <a:t>普朗克量子論、</a:t>
                  </a:r>
                  <a:r>
                    <a:rPr lang="en-US" altLang="zh-TW" sz="1400" b="1" dirty="0">
                      <a:latin typeface="微軟正黑體" panose="020B0604030504040204" pitchFamily="34" charset="-120"/>
                      <a:ea typeface="微軟正黑體" panose="020B0604030504040204" pitchFamily="34" charset="-120"/>
                    </a:rPr>
                    <a:t>3.1978</a:t>
                  </a:r>
                  <a:r>
                    <a:rPr lang="zh-TW" altLang="en-US" sz="1400" b="1" dirty="0">
                      <a:latin typeface="微軟正黑體" panose="020B0604030504040204" pitchFamily="34" charset="-120"/>
                      <a:ea typeface="微軟正黑體" panose="020B0604030504040204" pitchFamily="34" charset="-120"/>
                    </a:rPr>
                    <a:t>宇宙微波背景輻射、</a:t>
                  </a:r>
                  <a:r>
                    <a:rPr lang="en-US" altLang="zh-TW" sz="1400" b="1" dirty="0">
                      <a:latin typeface="微軟正黑體" panose="020B0604030504040204" pitchFamily="34" charset="-120"/>
                      <a:ea typeface="微軟正黑體" panose="020B0604030504040204" pitchFamily="34" charset="-120"/>
                    </a:rPr>
                    <a:t>4.2006</a:t>
                  </a:r>
                  <a:r>
                    <a:rPr lang="zh-TW" altLang="en-US" sz="1400" b="1" dirty="0">
                      <a:latin typeface="微軟正黑體" panose="020B0604030504040204" pitchFamily="34" charset="-120"/>
                      <a:ea typeface="微軟正黑體" panose="020B0604030504040204" pitchFamily="34" charset="-120"/>
                    </a:rPr>
                    <a:t>宇宙年齡</a:t>
                  </a:r>
                  <a:r>
                    <a:rPr lang="en-US" altLang="zh-TW" sz="1400" b="1" dirty="0">
                      <a:latin typeface="微軟正黑體" panose="020B0604030504040204" pitchFamily="34" charset="-120"/>
                      <a:ea typeface="微軟正黑體" panose="020B0604030504040204" pitchFamily="34" charset="-120"/>
                    </a:rPr>
                    <a:t>)</a:t>
                  </a:r>
                  <a:r>
                    <a:rPr lang="zh-TW" altLang="en-US" sz="1400" b="1" dirty="0">
                      <a:latin typeface="微軟正黑體" panose="020B0604030504040204" pitchFamily="34" charset="-120"/>
                      <a:ea typeface="微軟正黑體" panose="020B0604030504040204" pitchFamily="34" charset="-120"/>
                    </a:rPr>
                    <a:t>。</a:t>
                  </a:r>
                  <a:endParaRPr lang="en-US" altLang="zh-TW" sz="1400" b="1" dirty="0">
                    <a:latin typeface="微軟正黑體" panose="020B0604030504040204" pitchFamily="34" charset="-120"/>
                    <a:ea typeface="微軟正黑體" panose="020B0604030504040204" pitchFamily="34" charset="-120"/>
                  </a:endParaRPr>
                </a:p>
                <a:p>
                  <a:pPr marL="284423" indent="-284423">
                    <a:buFont typeface="+mj-lt"/>
                    <a:buAutoNum type="arabicPeriod"/>
                  </a:pPr>
                  <a:r>
                    <a:rPr lang="zh-TW" altLang="en-US" sz="1400" b="1" dirty="0">
                      <a:latin typeface="微軟正黑體" panose="020B0604030504040204" pitchFamily="34" charset="-120"/>
                      <a:ea typeface="微軟正黑體" panose="020B0604030504040204" pitchFamily="34" charset="-120"/>
                    </a:rPr>
                    <a:t>影片中要呈現做實驗的情形，實驗時鏡頭特寫到耳溫槍螢幕上，顯示溫度。並且講解溫度差異的問題。</a:t>
                  </a:r>
                  <a:endParaRPr lang="en-US" altLang="zh-TW" sz="1400" b="1" dirty="0">
                    <a:latin typeface="微軟正黑體" panose="020B0604030504040204" pitchFamily="34" charset="-120"/>
                    <a:ea typeface="微軟正黑體" panose="020B0604030504040204" pitchFamily="34" charset="-120"/>
                  </a:endParaRPr>
                </a:p>
                <a:p>
                  <a:pPr marL="284423" indent="-284423">
                    <a:buFont typeface="+mj-lt"/>
                    <a:buAutoNum type="arabicPeriod"/>
                  </a:pPr>
                  <a:r>
                    <a:rPr lang="zh-TW" altLang="en-US" sz="1400" b="1" dirty="0">
                      <a:latin typeface="微軟正黑體" panose="020B0604030504040204" pitchFamily="34" charset="-120"/>
                      <a:ea typeface="微軟正黑體" panose="020B0604030504040204" pitchFamily="34" charset="-120"/>
                    </a:rPr>
                    <a:t>影片中要呈現耳溫槍之實驗數據圖片，需合成同一張圖片</a:t>
                  </a:r>
                  <a:r>
                    <a:rPr lang="en-US" altLang="zh-TW" sz="1400" b="1" dirty="0">
                      <a:latin typeface="微軟正黑體" panose="020B0604030504040204" pitchFamily="34" charset="-120"/>
                      <a:ea typeface="微軟正黑體" panose="020B0604030504040204" pitchFamily="34" charset="-120"/>
                    </a:rPr>
                    <a:t>(</a:t>
                  </a:r>
                  <a:r>
                    <a:rPr lang="zh-TW" altLang="en-US" sz="1400" b="1" dirty="0">
                      <a:latin typeface="微軟正黑體" panose="020B0604030504040204" pitchFamily="34" charset="-120"/>
                      <a:ea typeface="微軟正黑體" panose="020B0604030504040204" pitchFamily="34" charset="-120"/>
                    </a:rPr>
                    <a:t>黑貼紙處溫度、白貼紙處溫度、無貼紙之額溫、耳洞的溫度</a:t>
                  </a:r>
                  <a:r>
                    <a:rPr lang="en-US" altLang="zh-TW" sz="1400" b="1" dirty="0">
                      <a:latin typeface="微軟正黑體" panose="020B0604030504040204" pitchFamily="34" charset="-120"/>
                      <a:ea typeface="微軟正黑體" panose="020B0604030504040204" pitchFamily="34" charset="-120"/>
                    </a:rPr>
                    <a:t>)</a:t>
                  </a:r>
                  <a:r>
                    <a:rPr lang="zh-TW" altLang="en-US" sz="1400" b="1" dirty="0">
                      <a:latin typeface="微軟正黑體" panose="020B0604030504040204" pitchFamily="34" charset="-120"/>
                      <a:ea typeface="微軟正黑體" panose="020B0604030504040204" pitchFamily="34" charset="-120"/>
                    </a:rPr>
                    <a:t>以此對比。</a:t>
                  </a:r>
                  <a:endParaRPr lang="en-US" altLang="zh-TW" sz="1400" b="1" dirty="0">
                    <a:latin typeface="微軟正黑體" panose="020B0604030504040204" pitchFamily="34" charset="-120"/>
                    <a:ea typeface="微軟正黑體" panose="020B0604030504040204" pitchFamily="34" charset="-120"/>
                  </a:endParaRPr>
                </a:p>
                <a:p>
                  <a:pPr marL="284423" indent="-284423">
                    <a:buFont typeface="+mj-lt"/>
                    <a:buAutoNum type="arabicPeriod"/>
                  </a:pPr>
                  <a:r>
                    <a:rPr lang="zh-TW" altLang="en-US" sz="1400" b="1" dirty="0">
                      <a:latin typeface="微軟正黑體" panose="020B0604030504040204" pitchFamily="34" charset="-120"/>
                      <a:ea typeface="微軟正黑體" panose="020B0604030504040204" pitchFamily="34" charset="-120"/>
                    </a:rPr>
                    <a:t>計算體溫</a:t>
                  </a:r>
                  <a:r>
                    <a:rPr lang="en-US" altLang="zh-TW" sz="1400" b="1" dirty="0">
                      <a:latin typeface="微軟正黑體" panose="020B0604030504040204" pitchFamily="34" charset="-120"/>
                      <a:ea typeface="微軟正黑體" panose="020B0604030504040204" pitchFamily="34" charset="-120"/>
                    </a:rPr>
                    <a:t>36</a:t>
                  </a:r>
                  <a:r>
                    <a:rPr lang="zh-TW" altLang="en-US" sz="1400" b="1" dirty="0">
                      <a:latin typeface="微軟正黑體" panose="020B0604030504040204" pitchFamily="34" charset="-120"/>
                      <a:ea typeface="微軟正黑體" panose="020B0604030504040204" pitchFamily="34" charset="-120"/>
                    </a:rPr>
                    <a:t>度時，黑體輻射的尖峰波長，並且要在影片中呈現。</a:t>
                  </a:r>
                  <a:endParaRPr lang="en-US" altLang="zh-TW" sz="1400" b="1" dirty="0">
                    <a:latin typeface="微軟正黑體" panose="020B0604030504040204" pitchFamily="34" charset="-120"/>
                    <a:ea typeface="微軟正黑體" panose="020B0604030504040204" pitchFamily="34" charset="-120"/>
                  </a:endParaRPr>
                </a:p>
                <a:p>
                  <a:pPr marL="284423" indent="-284423">
                    <a:buFont typeface="+mj-lt"/>
                    <a:buAutoNum type="arabicPeriod"/>
                  </a:pPr>
                  <a:r>
                    <a:rPr lang="zh-TW" altLang="en-US" sz="1400" b="1" dirty="0">
                      <a:latin typeface="微軟正黑體" panose="020B0604030504040204" pitchFamily="34" charset="-120"/>
                      <a:ea typeface="微軟正黑體" panose="020B0604030504040204" pitchFamily="34" charset="-120"/>
                    </a:rPr>
                    <a:t>影片中有說明這一組的創意或創新。</a:t>
                  </a:r>
                  <a:endParaRPr lang="en-US" altLang="zh-TW" sz="1400" b="1" dirty="0">
                    <a:latin typeface="微軟正黑體" panose="020B0604030504040204" pitchFamily="34" charset="-120"/>
                    <a:ea typeface="微軟正黑體" panose="020B0604030504040204" pitchFamily="34" charset="-120"/>
                  </a:endParaRPr>
                </a:p>
              </p:txBody>
            </p:sp>
          </p:grpSp>
          <p:grpSp>
            <p:nvGrpSpPr>
              <p:cNvPr id="10" name="群組 9"/>
              <p:cNvGrpSpPr/>
              <p:nvPr/>
            </p:nvGrpSpPr>
            <p:grpSpPr>
              <a:xfrm>
                <a:off x="1152848" y="5684863"/>
                <a:ext cx="3069829" cy="1761474"/>
                <a:chOff x="3226175" y="5083957"/>
                <a:chExt cx="2364549" cy="1689663"/>
              </a:xfrm>
            </p:grpSpPr>
            <p:pic>
              <p:nvPicPr>
                <p:cNvPr id="31" name="圖片 30">
                  <a:extLst>
                    <a:ext uri="{FF2B5EF4-FFF2-40B4-BE49-F238E27FC236}">
                      <a16:creationId xmlns:a16="http://schemas.microsoft.com/office/drawing/2014/main" id="{628CDFAD-B90A-4A60-BFEB-06C5F1703C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26175" y="5336516"/>
                  <a:ext cx="2364549" cy="1437104"/>
                </a:xfrm>
                <a:prstGeom prst="rect">
                  <a:avLst/>
                </a:prstGeom>
              </p:spPr>
            </p:pic>
            <p:sp>
              <p:nvSpPr>
                <p:cNvPr id="34" name="文字方塊 33">
                  <a:extLst>
                    <a:ext uri="{FF2B5EF4-FFF2-40B4-BE49-F238E27FC236}">
                      <a16:creationId xmlns:a16="http://schemas.microsoft.com/office/drawing/2014/main" id="{0CB51C58-7F5E-483C-8AC8-AFFCD500C291}"/>
                    </a:ext>
                  </a:extLst>
                </p:cNvPr>
                <p:cNvSpPr txBox="1"/>
                <p:nvPr/>
              </p:nvSpPr>
              <p:spPr>
                <a:xfrm>
                  <a:off x="3934870" y="5083957"/>
                  <a:ext cx="1105321" cy="327582"/>
                </a:xfrm>
                <a:prstGeom prst="rect">
                  <a:avLst/>
                </a:prstGeom>
                <a:noFill/>
              </p:spPr>
              <p:txBody>
                <a:bodyPr wrap="none" rtlCol="0">
                  <a:spAutoFit/>
                </a:bodyPr>
                <a:lstStyle/>
                <a:p>
                  <a:r>
                    <a:rPr lang="zh-TW" altLang="en-US" sz="1619" b="1" dirty="0">
                      <a:latin typeface="微軟正黑體" panose="020B0604030504040204" pitchFamily="34" charset="-120"/>
                      <a:ea typeface="微軟正黑體" panose="020B0604030504040204" pitchFamily="34" charset="-120"/>
                    </a:rPr>
                    <a:t>黑體輻射光譜</a:t>
                  </a:r>
                </a:p>
              </p:txBody>
            </p:sp>
          </p:grpSp>
          <p:sp>
            <p:nvSpPr>
              <p:cNvPr id="2" name="文字方塊 1">
                <a:extLst>
                  <a:ext uri="{FF2B5EF4-FFF2-40B4-BE49-F238E27FC236}">
                    <a16:creationId xmlns:a16="http://schemas.microsoft.com/office/drawing/2014/main" id="{3B4479A1-6C55-4E45-82F5-3022C5FC0ACD}"/>
                  </a:ext>
                </a:extLst>
              </p:cNvPr>
              <p:cNvSpPr txBox="1"/>
              <p:nvPr/>
            </p:nvSpPr>
            <p:spPr>
              <a:xfrm>
                <a:off x="4935223" y="7170288"/>
                <a:ext cx="1380861" cy="341504"/>
              </a:xfrm>
              <a:prstGeom prst="rect">
                <a:avLst/>
              </a:prstGeom>
              <a:noFill/>
            </p:spPr>
            <p:txBody>
              <a:bodyPr wrap="square" rtlCol="0">
                <a:spAutoFit/>
              </a:bodyPr>
              <a:lstStyle/>
              <a:p>
                <a:r>
                  <a:rPr lang="zh-TW" altLang="en-US" sz="1619" b="1" dirty="0">
                    <a:latin typeface="微軟正黑體" panose="020B0604030504040204" pitchFamily="34" charset="-120"/>
                    <a:ea typeface="微軟正黑體" panose="020B0604030504040204" pitchFamily="34" charset="-120"/>
                  </a:rPr>
                  <a:t>黑體模擬圖</a:t>
                </a:r>
              </a:p>
            </p:txBody>
          </p:sp>
          <p:pic>
            <p:nvPicPr>
              <p:cNvPr id="13" name="圖片 12">
                <a:extLst>
                  <a:ext uri="{FF2B5EF4-FFF2-40B4-BE49-F238E27FC236}">
                    <a16:creationId xmlns:a16="http://schemas.microsoft.com/office/drawing/2014/main" id="{EA11D938-F669-481C-A42C-D65DC3D443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81703" y="2327304"/>
                <a:ext cx="1993006" cy="2693252"/>
              </a:xfrm>
              <a:prstGeom prst="rect">
                <a:avLst/>
              </a:prstGeom>
            </p:spPr>
          </p:pic>
          <p:sp>
            <p:nvSpPr>
              <p:cNvPr id="11" name="文字方塊 10">
                <a:extLst>
                  <a:ext uri="{FF2B5EF4-FFF2-40B4-BE49-F238E27FC236}">
                    <a16:creationId xmlns:a16="http://schemas.microsoft.com/office/drawing/2014/main" id="{37B41EDB-346D-453B-9464-DE7C9FBB2F5D}"/>
                  </a:ext>
                </a:extLst>
              </p:cNvPr>
              <p:cNvSpPr txBox="1"/>
              <p:nvPr/>
            </p:nvSpPr>
            <p:spPr>
              <a:xfrm>
                <a:off x="4320038" y="3712305"/>
                <a:ext cx="461665" cy="1430652"/>
              </a:xfrm>
              <a:prstGeom prst="rect">
                <a:avLst/>
              </a:prstGeom>
              <a:noFill/>
            </p:spPr>
            <p:txBody>
              <a:bodyPr vert="eaVert" wrap="square" rtlCol="0" anchor="ctr">
                <a:spAutoFit/>
              </a:bodyPr>
              <a:lstStyle/>
              <a:p>
                <a:pPr algn="ctr"/>
                <a:r>
                  <a:rPr lang="zh-TW" altLang="en-US" b="1" dirty="0">
                    <a:solidFill>
                      <a:srgbClr val="002060"/>
                    </a:solidFill>
                    <a:latin typeface="微軟正黑體" panose="020B0604030504040204" pitchFamily="34" charset="-120"/>
                    <a:ea typeface="微軟正黑體" panose="020B0604030504040204" pitchFamily="34" charset="-120"/>
                  </a:rPr>
                  <a:t>合成示意圖</a:t>
                </a:r>
              </a:p>
            </p:txBody>
          </p:sp>
        </p:grpSp>
      </p:grpSp>
    </p:spTree>
    <p:extLst>
      <p:ext uri="{BB962C8B-B14F-4D97-AF65-F5344CB8AC3E}">
        <p14:creationId xmlns:p14="http://schemas.microsoft.com/office/powerpoint/2010/main" val="491834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群組 3">
            <a:extLst>
              <a:ext uri="{FF2B5EF4-FFF2-40B4-BE49-F238E27FC236}">
                <a16:creationId xmlns:a16="http://schemas.microsoft.com/office/drawing/2014/main" id="{5072E019-E9BA-4B4E-B286-EDBFFF48DF97}"/>
              </a:ext>
            </a:extLst>
          </p:cNvPr>
          <p:cNvGrpSpPr/>
          <p:nvPr/>
        </p:nvGrpSpPr>
        <p:grpSpPr>
          <a:xfrm>
            <a:off x="556806" y="322921"/>
            <a:ext cx="6446062" cy="830997"/>
            <a:chOff x="404309" y="299188"/>
            <a:chExt cx="5972298" cy="769922"/>
          </a:xfrm>
        </p:grpSpPr>
        <p:sp>
          <p:nvSpPr>
            <p:cNvPr id="5" name="文字方塊 4">
              <a:extLst>
                <a:ext uri="{FF2B5EF4-FFF2-40B4-BE49-F238E27FC236}">
                  <a16:creationId xmlns:a16="http://schemas.microsoft.com/office/drawing/2014/main" id="{78A1565A-06AD-4F02-9F71-373ABB7C6421}"/>
                </a:ext>
              </a:extLst>
            </p:cNvPr>
            <p:cNvSpPr txBox="1"/>
            <p:nvPr/>
          </p:nvSpPr>
          <p:spPr>
            <a:xfrm>
              <a:off x="1464635" y="299188"/>
              <a:ext cx="3927292" cy="7699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TW"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110</a:t>
              </a:r>
              <a:r>
                <a:rPr kumimoji="0" lang="zh-TW" altLang="en-US"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年 生活物理 實驗演示</a:t>
              </a:r>
              <a:endParaRPr kumimoji="0" lang="en-US" altLang="zh-TW"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TW" altLang="en-US" sz="2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高中同學 實驗演示說明</a:t>
              </a:r>
            </a:p>
          </p:txBody>
        </p:sp>
        <p:pic>
          <p:nvPicPr>
            <p:cNvPr id="6" name="圖片 5">
              <a:extLst>
                <a:ext uri="{FF2B5EF4-FFF2-40B4-BE49-F238E27FC236}">
                  <a16:creationId xmlns:a16="http://schemas.microsoft.com/office/drawing/2014/main" id="{4D3AAC6E-2396-4883-84CE-EA01DFD5654B}"/>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404309" y="299999"/>
              <a:ext cx="1104470" cy="757139"/>
            </a:xfrm>
            <a:prstGeom prst="rect">
              <a:avLst/>
            </a:prstGeom>
            <a:ln>
              <a:solidFill>
                <a:schemeClr val="bg1">
                  <a:lumMod val="75000"/>
                </a:schemeClr>
              </a:solidFill>
            </a:ln>
          </p:spPr>
        </p:pic>
        <p:pic>
          <p:nvPicPr>
            <p:cNvPr id="7" name="圖片 6" descr="一張含有 文字 的圖片&#10;&#10;自動產生的描述">
              <a:extLst>
                <a:ext uri="{FF2B5EF4-FFF2-40B4-BE49-F238E27FC236}">
                  <a16:creationId xmlns:a16="http://schemas.microsoft.com/office/drawing/2014/main" id="{B5E7F9BB-FDDE-4A7F-8F9D-AC7909F7622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269198" y="299999"/>
              <a:ext cx="1107409" cy="757836"/>
            </a:xfrm>
            <a:prstGeom prst="rect">
              <a:avLst/>
            </a:prstGeom>
            <a:ln>
              <a:solidFill>
                <a:schemeClr val="bg1">
                  <a:lumMod val="75000"/>
                </a:schemeClr>
              </a:solidFill>
            </a:ln>
          </p:spPr>
        </p:pic>
      </p:grpSp>
      <p:grpSp>
        <p:nvGrpSpPr>
          <p:cNvPr id="8" name="群組 7">
            <a:extLst>
              <a:ext uri="{FF2B5EF4-FFF2-40B4-BE49-F238E27FC236}">
                <a16:creationId xmlns:a16="http://schemas.microsoft.com/office/drawing/2014/main" id="{732CCF6F-BE32-40E9-A794-0EF3BEE80C6C}"/>
              </a:ext>
            </a:extLst>
          </p:cNvPr>
          <p:cNvGrpSpPr/>
          <p:nvPr/>
        </p:nvGrpSpPr>
        <p:grpSpPr>
          <a:xfrm>
            <a:off x="1380587" y="1281402"/>
            <a:ext cx="4798501" cy="787714"/>
            <a:chOff x="1188684" y="1149103"/>
            <a:chExt cx="4445827" cy="828947"/>
          </a:xfrm>
        </p:grpSpPr>
        <p:sp>
          <p:nvSpPr>
            <p:cNvPr id="9" name="矩形: 圓角 8">
              <a:extLst>
                <a:ext uri="{FF2B5EF4-FFF2-40B4-BE49-F238E27FC236}">
                  <a16:creationId xmlns:a16="http://schemas.microsoft.com/office/drawing/2014/main" id="{9A8C81A7-6357-4F9E-A0B3-7F35C7CB5D3A}"/>
                </a:ext>
              </a:extLst>
            </p:cNvPr>
            <p:cNvSpPr/>
            <p:nvPr/>
          </p:nvSpPr>
          <p:spPr>
            <a:xfrm>
              <a:off x="1188684" y="1149103"/>
              <a:ext cx="4445827" cy="828947"/>
            </a:xfrm>
            <a:prstGeom prst="roundRect">
              <a:avLst/>
            </a:prstGeom>
            <a:noFill/>
            <a:ln w="50800">
              <a:solidFill>
                <a:srgbClr val="0000FF">
                  <a:alpha val="8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TW" altLang="en-US" sz="1619"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sp>
          <p:nvSpPr>
            <p:cNvPr id="10" name="文字方塊 9">
              <a:extLst>
                <a:ext uri="{FF2B5EF4-FFF2-40B4-BE49-F238E27FC236}">
                  <a16:creationId xmlns:a16="http://schemas.microsoft.com/office/drawing/2014/main" id="{A80AE982-1604-4201-8CED-E198ADA91CEF}"/>
                </a:ext>
              </a:extLst>
            </p:cNvPr>
            <p:cNvSpPr txBox="1"/>
            <p:nvPr/>
          </p:nvSpPr>
          <p:spPr>
            <a:xfrm>
              <a:off x="1917671" y="1191106"/>
              <a:ext cx="3022654" cy="744940"/>
            </a:xfrm>
            <a:prstGeom prst="rect">
              <a:avLst/>
            </a:prstGeom>
            <a:noFill/>
            <a:ln>
              <a:noFill/>
            </a:ln>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TW" altLang="en-US" sz="4000" b="1"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rPr>
                <a:t>生活中的熱學</a:t>
              </a:r>
            </a:p>
          </p:txBody>
        </p:sp>
      </p:grpSp>
      <p:grpSp>
        <p:nvGrpSpPr>
          <p:cNvPr id="11" name="群組 10">
            <a:extLst>
              <a:ext uri="{FF2B5EF4-FFF2-40B4-BE49-F238E27FC236}">
                <a16:creationId xmlns:a16="http://schemas.microsoft.com/office/drawing/2014/main" id="{0E1C280F-504B-421A-910B-26725CE87229}"/>
              </a:ext>
            </a:extLst>
          </p:cNvPr>
          <p:cNvGrpSpPr/>
          <p:nvPr/>
        </p:nvGrpSpPr>
        <p:grpSpPr>
          <a:xfrm>
            <a:off x="527457" y="2251137"/>
            <a:ext cx="6504761" cy="8057258"/>
            <a:chOff x="414830" y="2085685"/>
            <a:chExt cx="6026683" cy="7465077"/>
          </a:xfrm>
        </p:grpSpPr>
        <p:sp>
          <p:nvSpPr>
            <p:cNvPr id="12" name="矩形 11">
              <a:extLst>
                <a:ext uri="{FF2B5EF4-FFF2-40B4-BE49-F238E27FC236}">
                  <a16:creationId xmlns:a16="http://schemas.microsoft.com/office/drawing/2014/main" id="{068EE013-759B-494C-8FA1-7667828AC526}"/>
                </a:ext>
              </a:extLst>
            </p:cNvPr>
            <p:cNvSpPr/>
            <p:nvPr/>
          </p:nvSpPr>
          <p:spPr>
            <a:xfrm>
              <a:off x="414830" y="2085685"/>
              <a:ext cx="6026683" cy="7465077"/>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TW" altLang="en-US" sz="1619"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sp>
          <p:nvSpPr>
            <p:cNvPr id="13" name="文字方塊 12">
              <a:extLst>
                <a:ext uri="{FF2B5EF4-FFF2-40B4-BE49-F238E27FC236}">
                  <a16:creationId xmlns:a16="http://schemas.microsoft.com/office/drawing/2014/main" id="{C4D87745-1DF6-463F-AB57-B1CB9C1DC0CD}"/>
                </a:ext>
              </a:extLst>
            </p:cNvPr>
            <p:cNvSpPr txBox="1"/>
            <p:nvPr/>
          </p:nvSpPr>
          <p:spPr>
            <a:xfrm>
              <a:off x="577417" y="2213208"/>
              <a:ext cx="5703166" cy="648409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3333FF"/>
                  </a:solidFill>
                  <a:effectLst/>
                  <a:uLnTx/>
                  <a:uFillTx/>
                  <a:latin typeface="微軟正黑體" panose="020B0604030504040204" pitchFamily="34" charset="-120"/>
                  <a:ea typeface="微軟正黑體" panose="020B0604030504040204" pitchFamily="34" charset="-120"/>
                  <a:cs typeface="+mn-cs"/>
                </a:rPr>
                <a:t>實驗名稱：</a:t>
              </a:r>
              <a:endParaRPr kumimoji="0" lang="en-US" altLang="zh-TW" sz="2000" b="1" i="0" u="none" strike="noStrike" kern="1200" cap="none" spc="0" normalizeH="0" baseline="0" noProof="0" dirty="0">
                <a:ln>
                  <a:noFill/>
                </a:ln>
                <a:solidFill>
                  <a:srgbClr val="3333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2.</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寶特瓶引擎</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2159"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實驗原理：</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熱力學過程，史特林引擎</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2159"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實驗器材：</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寶特瓶、寶特瓶瓶蓋、水、可以承裝熱水的容器、使用慢動作紀錄</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TW" sz="2159"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實驗步驟：</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342900" marR="0" lvl="0" indent="-342900"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至</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YOUTUBE</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觀</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hlinkClick r:id="rId4"/>
                </a:rPr>
                <a:t>https://www.youtube.com/watch?v=gQb2sN6UWkA</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4200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史特引擎運作原理的影片</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startAt="2"/>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將瓶蓋置於寶特瓶口， 並以手機放慢動作攝影瓶蓋跳動的情形 </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startAt="2"/>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用手掌的輕輕地扶住於寶特瓶周圍</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startAt="2"/>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使用慢動作攝影紀錄</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startAt="2"/>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在使用雙手加溫的狀況下要能夠使瓶蓋跳動至少</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5</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次</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370092" marR="0" lvl="0" indent="-370092" algn="l" defTabSz="457200" rtl="0" eaLnBrk="1" fontAlgn="auto" latinLnBrk="0" hangingPunct="1">
                <a:lnSpc>
                  <a:spcPct val="100000"/>
                </a:lnSpc>
                <a:spcBef>
                  <a:spcPts val="0"/>
                </a:spcBef>
                <a:spcAft>
                  <a:spcPts val="0"/>
                </a:spcAft>
                <a:buClrTx/>
                <a:buSzTx/>
                <a:buFont typeface="+mj-lt"/>
                <a:buAutoNum type="arabicPeriod" startAt="2"/>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再將寶特瓶至於熱水容器中，並改置放硬幣於瓶口，且要使硬幣能夠跳動至少</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3</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次</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 </a:t>
              </a:r>
              <a:r>
                <a:rPr kumimoji="0" lang="zh-TW" altLang="en-US" sz="18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  </a:t>
              </a:r>
              <a:endParaRPr kumimoji="0" lang="en-US" altLang="zh-TW" sz="2159"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zh-TW" altLang="en-US"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rPr>
                <a:t>檢驗項目：</a:t>
              </a:r>
              <a:endParaRPr kumimoji="0" lang="en-US" altLang="zh-TW" sz="2000" b="1" i="0" u="none" strike="noStrike" kern="1200" cap="none" spc="0" normalizeH="0" baseline="0" noProof="0" dirty="0">
                <a:ln>
                  <a:noFill/>
                </a:ln>
                <a:solidFill>
                  <a:srgbClr val="0000FF"/>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影片為橫向拍攝、有字幕。影像清晰，有使用麥克風錄音</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影片中有自製</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原理講解圖板</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t>
              </a: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影片中要講解史特林引擎運作的原理</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影片中要顯示雙手加溫的狀況下要能夠使瓶蓋跳動至少</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5</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次</a:t>
              </a: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影片中要顯示寶特瓶至於熱水容器中，要使硬幣能夠跳動至少</a:t>
              </a:r>
              <a:r>
                <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3</a:t>
              </a: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次 </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影片中要講解寶特瓶引擎的原理</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a:p>
              <a:pPr marL="284423" marR="0" lvl="0" indent="-284423" algn="l" defTabSz="457200" rtl="0" eaLnBrk="1" fontAlgn="auto" latinLnBrk="0" hangingPunct="1">
                <a:lnSpc>
                  <a:spcPct val="100000"/>
                </a:lnSpc>
                <a:spcBef>
                  <a:spcPts val="0"/>
                </a:spcBef>
                <a:spcAft>
                  <a:spcPts val="0"/>
                </a:spcAft>
                <a:buClrTx/>
                <a:buSzTx/>
                <a:buFont typeface="+mj-lt"/>
                <a:buAutoNum type="arabicPeriod"/>
                <a:tabLst/>
                <a:defRPr/>
              </a:pPr>
              <a:r>
                <a:rPr kumimoji="0" lang="zh-TW" altLang="en-US"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影片中有說明這一組的創意或創新</a:t>
              </a:r>
              <a:endParaRPr kumimoji="0" lang="en-US" altLang="zh-TW" sz="1400" b="1"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p:txBody>
        </p:sp>
      </p:grpSp>
      <p:pic>
        <p:nvPicPr>
          <p:cNvPr id="14" name="圖片 13">
            <a:extLst>
              <a:ext uri="{FF2B5EF4-FFF2-40B4-BE49-F238E27FC236}">
                <a16:creationId xmlns:a16="http://schemas.microsoft.com/office/drawing/2014/main" id="{4216BB2D-C134-495B-8F86-C063880B568B}"/>
              </a:ext>
            </a:extLst>
          </p:cNvPr>
          <p:cNvPicPr>
            <a:picLocks noChangeAspect="1"/>
          </p:cNvPicPr>
          <p:nvPr/>
        </p:nvPicPr>
        <p:blipFill>
          <a:blip r:embed="rId5"/>
          <a:stretch>
            <a:fillRect/>
          </a:stretch>
        </p:blipFill>
        <p:spPr>
          <a:xfrm>
            <a:off x="3048152" y="2388776"/>
            <a:ext cx="3808581" cy="1879007"/>
          </a:xfrm>
          <a:prstGeom prst="rect">
            <a:avLst/>
          </a:prstGeom>
        </p:spPr>
      </p:pic>
      <p:pic>
        <p:nvPicPr>
          <p:cNvPr id="3" name="圖片 2">
            <a:extLst>
              <a:ext uri="{FF2B5EF4-FFF2-40B4-BE49-F238E27FC236}">
                <a16:creationId xmlns:a16="http://schemas.microsoft.com/office/drawing/2014/main" id="{0CA0A474-2806-4EEC-A327-EC05E0286E67}"/>
              </a:ext>
            </a:extLst>
          </p:cNvPr>
          <p:cNvPicPr>
            <a:picLocks noChangeAspect="1"/>
          </p:cNvPicPr>
          <p:nvPr/>
        </p:nvPicPr>
        <p:blipFill>
          <a:blip r:embed="rId6"/>
          <a:stretch>
            <a:fillRect/>
          </a:stretch>
        </p:blipFill>
        <p:spPr>
          <a:xfrm>
            <a:off x="4315712" y="8659091"/>
            <a:ext cx="987749" cy="1579975"/>
          </a:xfrm>
          <a:prstGeom prst="rect">
            <a:avLst/>
          </a:prstGeom>
        </p:spPr>
      </p:pic>
      <p:pic>
        <p:nvPicPr>
          <p:cNvPr id="16" name="圖片 15">
            <a:extLst>
              <a:ext uri="{FF2B5EF4-FFF2-40B4-BE49-F238E27FC236}">
                <a16:creationId xmlns:a16="http://schemas.microsoft.com/office/drawing/2014/main" id="{38E7C2A7-B5F8-4BB6-97DB-EDAFEE129E85}"/>
              </a:ext>
            </a:extLst>
          </p:cNvPr>
          <p:cNvPicPr>
            <a:picLocks noChangeAspect="1"/>
          </p:cNvPicPr>
          <p:nvPr/>
        </p:nvPicPr>
        <p:blipFill>
          <a:blip r:embed="rId7"/>
          <a:stretch>
            <a:fillRect/>
          </a:stretch>
        </p:blipFill>
        <p:spPr>
          <a:xfrm>
            <a:off x="5286122" y="8659091"/>
            <a:ext cx="851290" cy="1579975"/>
          </a:xfrm>
          <a:prstGeom prst="rect">
            <a:avLst/>
          </a:prstGeom>
        </p:spPr>
      </p:pic>
    </p:spTree>
    <p:extLst>
      <p:ext uri="{BB962C8B-B14F-4D97-AF65-F5344CB8AC3E}">
        <p14:creationId xmlns:p14="http://schemas.microsoft.com/office/powerpoint/2010/main" val="3770151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群組 7">
            <a:extLst>
              <a:ext uri="{FF2B5EF4-FFF2-40B4-BE49-F238E27FC236}">
                <a16:creationId xmlns:a16="http://schemas.microsoft.com/office/drawing/2014/main" id="{4A1E2216-3BC0-4985-96DD-ABC93069F08F}"/>
              </a:ext>
            </a:extLst>
          </p:cNvPr>
          <p:cNvGrpSpPr/>
          <p:nvPr/>
        </p:nvGrpSpPr>
        <p:grpSpPr>
          <a:xfrm>
            <a:off x="-1" y="-94"/>
            <a:ext cx="7559675" cy="10692000"/>
            <a:chOff x="-1" y="-94"/>
            <a:chExt cx="7559675" cy="10692000"/>
          </a:xfrm>
        </p:grpSpPr>
        <p:pic>
          <p:nvPicPr>
            <p:cNvPr id="5" name="圖片 4">
              <a:extLst>
                <a:ext uri="{FF2B5EF4-FFF2-40B4-BE49-F238E27FC236}">
                  <a16:creationId xmlns:a16="http://schemas.microsoft.com/office/drawing/2014/main" id="{E062E88A-6DC9-485F-8556-5C73F5709476}"/>
                </a:ext>
              </a:extLst>
            </p:cNvPr>
            <p:cNvPicPr>
              <a:picLocks noChangeAspect="1"/>
            </p:cNvPicPr>
            <p:nvPr/>
          </p:nvPicPr>
          <p:blipFill rotWithShape="1">
            <a:blip r:embed="rId2">
              <a:extLst>
                <a:ext uri="{28A0092B-C50C-407E-A947-70E740481C1C}">
                  <a14:useLocalDpi xmlns:a14="http://schemas.microsoft.com/office/drawing/2010/main" val="0"/>
                </a:ext>
              </a:extLst>
            </a:blip>
            <a:srcRect l="2688" r="50000"/>
            <a:stretch/>
          </p:blipFill>
          <p:spPr>
            <a:xfrm>
              <a:off x="203269" y="-94"/>
              <a:ext cx="7153136" cy="10692000"/>
            </a:xfrm>
            <a:prstGeom prst="rect">
              <a:avLst/>
            </a:prstGeom>
          </p:spPr>
        </p:pic>
        <p:sp>
          <p:nvSpPr>
            <p:cNvPr id="6" name="矩形 5">
              <a:extLst>
                <a:ext uri="{FF2B5EF4-FFF2-40B4-BE49-F238E27FC236}">
                  <a16:creationId xmlns:a16="http://schemas.microsoft.com/office/drawing/2014/main" id="{6CEBB633-E883-42D0-84A9-F436D6BE6B82}"/>
                </a:ext>
              </a:extLst>
            </p:cNvPr>
            <p:cNvSpPr/>
            <p:nvPr/>
          </p:nvSpPr>
          <p:spPr>
            <a:xfrm>
              <a:off x="-1" y="0"/>
              <a:ext cx="203269" cy="106918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a:extLst>
                <a:ext uri="{FF2B5EF4-FFF2-40B4-BE49-F238E27FC236}">
                  <a16:creationId xmlns:a16="http://schemas.microsoft.com/office/drawing/2014/main" id="{AF9CFA0E-E396-4007-9F4B-4BBD9F458D5C}"/>
                </a:ext>
              </a:extLst>
            </p:cNvPr>
            <p:cNvSpPr/>
            <p:nvPr/>
          </p:nvSpPr>
          <p:spPr>
            <a:xfrm>
              <a:off x="7356405" y="-94"/>
              <a:ext cx="203269" cy="106918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Tree>
    <p:extLst>
      <p:ext uri="{BB962C8B-B14F-4D97-AF65-F5344CB8AC3E}">
        <p14:creationId xmlns:p14="http://schemas.microsoft.com/office/powerpoint/2010/main" val="2177466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群組 7">
            <a:extLst>
              <a:ext uri="{FF2B5EF4-FFF2-40B4-BE49-F238E27FC236}">
                <a16:creationId xmlns:a16="http://schemas.microsoft.com/office/drawing/2014/main" id="{CD044E59-4D98-47B8-A127-10B4F5E078AC}"/>
              </a:ext>
            </a:extLst>
          </p:cNvPr>
          <p:cNvGrpSpPr/>
          <p:nvPr/>
        </p:nvGrpSpPr>
        <p:grpSpPr>
          <a:xfrm>
            <a:off x="0" y="-94"/>
            <a:ext cx="7576389" cy="10692000"/>
            <a:chOff x="0" y="-94"/>
            <a:chExt cx="7576389" cy="10692000"/>
          </a:xfrm>
        </p:grpSpPr>
        <p:pic>
          <p:nvPicPr>
            <p:cNvPr id="5" name="圖片 4">
              <a:extLst>
                <a:ext uri="{FF2B5EF4-FFF2-40B4-BE49-F238E27FC236}">
                  <a16:creationId xmlns:a16="http://schemas.microsoft.com/office/drawing/2014/main" id="{FAEB013D-17D1-4123-B752-3BF966CF957E}"/>
                </a:ext>
              </a:extLst>
            </p:cNvPr>
            <p:cNvPicPr>
              <a:picLocks noChangeAspect="1"/>
            </p:cNvPicPr>
            <p:nvPr/>
          </p:nvPicPr>
          <p:blipFill rotWithShape="1">
            <a:blip r:embed="rId2">
              <a:extLst>
                <a:ext uri="{28A0092B-C50C-407E-A947-70E740481C1C}">
                  <a14:useLocalDpi xmlns:a14="http://schemas.microsoft.com/office/drawing/2010/main" val="0"/>
                </a:ext>
              </a:extLst>
            </a:blip>
            <a:srcRect l="50000" r="3426"/>
            <a:stretch/>
          </p:blipFill>
          <p:spPr>
            <a:xfrm>
              <a:off x="259056" y="-94"/>
              <a:ext cx="7041562" cy="10692000"/>
            </a:xfrm>
            <a:prstGeom prst="rect">
              <a:avLst/>
            </a:prstGeom>
          </p:spPr>
        </p:pic>
        <p:sp>
          <p:nvSpPr>
            <p:cNvPr id="6" name="矩形 5">
              <a:extLst>
                <a:ext uri="{FF2B5EF4-FFF2-40B4-BE49-F238E27FC236}">
                  <a16:creationId xmlns:a16="http://schemas.microsoft.com/office/drawing/2014/main" id="{12C4243C-4D3B-4839-A58E-73B52EC3CA59}"/>
                </a:ext>
              </a:extLst>
            </p:cNvPr>
            <p:cNvSpPr/>
            <p:nvPr/>
          </p:nvSpPr>
          <p:spPr>
            <a:xfrm>
              <a:off x="0" y="-94"/>
              <a:ext cx="275771" cy="106918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a:extLst>
                <a:ext uri="{FF2B5EF4-FFF2-40B4-BE49-F238E27FC236}">
                  <a16:creationId xmlns:a16="http://schemas.microsoft.com/office/drawing/2014/main" id="{BF0A8716-E9B2-4BE4-A250-9E15D710DC55}"/>
                </a:ext>
              </a:extLst>
            </p:cNvPr>
            <p:cNvSpPr/>
            <p:nvPr/>
          </p:nvSpPr>
          <p:spPr>
            <a:xfrm>
              <a:off x="7300618" y="0"/>
              <a:ext cx="275771" cy="106918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Tree>
    <p:extLst>
      <p:ext uri="{BB962C8B-B14F-4D97-AF65-F5344CB8AC3E}">
        <p14:creationId xmlns:p14="http://schemas.microsoft.com/office/powerpoint/2010/main" val="3189872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2434578B-B9C0-4EE8-97F3-6E31E4FECEE4}"/>
              </a:ext>
            </a:extLst>
          </p:cNvPr>
          <p:cNvPicPr>
            <a:picLocks noChangeAspect="1"/>
          </p:cNvPicPr>
          <p:nvPr/>
        </p:nvPicPr>
        <p:blipFill rotWithShape="1">
          <a:blip r:embed="rId2">
            <a:extLst>
              <a:ext uri="{28A0092B-C50C-407E-A947-70E740481C1C}">
                <a14:useLocalDpi xmlns:a14="http://schemas.microsoft.com/office/drawing/2010/main" val="0"/>
              </a:ext>
            </a:extLst>
          </a:blip>
          <a:srcRect b="34704"/>
          <a:stretch/>
        </p:blipFill>
        <p:spPr>
          <a:xfrm>
            <a:off x="-163" y="1180811"/>
            <a:ext cx="7560000" cy="8330191"/>
          </a:xfrm>
          <a:prstGeom prst="rect">
            <a:avLst/>
          </a:prstGeom>
        </p:spPr>
      </p:pic>
    </p:spTree>
    <p:extLst>
      <p:ext uri="{BB962C8B-B14F-4D97-AF65-F5344CB8AC3E}">
        <p14:creationId xmlns:p14="http://schemas.microsoft.com/office/powerpoint/2010/main" val="863490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EEFD9B9B-1B60-499F-919C-D508CE697BFB}"/>
              </a:ext>
            </a:extLst>
          </p:cNvPr>
          <p:cNvPicPr>
            <a:picLocks noChangeAspect="1"/>
          </p:cNvPicPr>
          <p:nvPr/>
        </p:nvPicPr>
        <p:blipFill rotWithShape="1">
          <a:blip r:embed="rId2">
            <a:extLst>
              <a:ext uri="{28A0092B-C50C-407E-A947-70E740481C1C}">
                <a14:useLocalDpi xmlns:a14="http://schemas.microsoft.com/office/drawing/2010/main" val="0"/>
              </a:ext>
            </a:extLst>
          </a:blip>
          <a:srcRect t="66111"/>
          <a:stretch/>
        </p:blipFill>
        <p:spPr>
          <a:xfrm>
            <a:off x="-163" y="3184207"/>
            <a:ext cx="7560000" cy="4323398"/>
          </a:xfrm>
          <a:prstGeom prst="rect">
            <a:avLst/>
          </a:prstGeom>
        </p:spPr>
      </p:pic>
    </p:spTree>
    <p:extLst>
      <p:ext uri="{BB962C8B-B14F-4D97-AF65-F5344CB8AC3E}">
        <p14:creationId xmlns:p14="http://schemas.microsoft.com/office/powerpoint/2010/main" val="1896379861"/>
      </p:ext>
    </p:extLst>
  </p:cSld>
  <p:clrMapOvr>
    <a:masterClrMapping/>
  </p:clrMapOvr>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佈景主題">
  <a:themeElements>
    <a:clrScheme name="Office 佈景主題">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TotalTime>
  <Words>1072</Words>
  <Application>Microsoft Office PowerPoint</Application>
  <PresentationFormat>自訂</PresentationFormat>
  <Paragraphs>136</Paragraphs>
  <Slides>8</Slides>
  <Notes>0</Notes>
  <HiddenSlides>0</HiddenSlides>
  <MMClips>0</MMClips>
  <ScaleCrop>false</ScaleCrop>
  <HeadingPairs>
    <vt:vector size="6" baseType="variant">
      <vt:variant>
        <vt:lpstr>使用字型</vt:lpstr>
      </vt:variant>
      <vt:variant>
        <vt:i4>4</vt:i4>
      </vt:variant>
      <vt:variant>
        <vt:lpstr>佈景主題</vt:lpstr>
      </vt:variant>
      <vt:variant>
        <vt:i4>2</vt:i4>
      </vt:variant>
      <vt:variant>
        <vt:lpstr>投影片標題</vt:lpstr>
      </vt:variant>
      <vt:variant>
        <vt:i4>8</vt:i4>
      </vt:variant>
    </vt:vector>
  </HeadingPairs>
  <TitlesOfParts>
    <vt:vector size="14" baseType="lpstr">
      <vt:lpstr>微軟正黑體</vt:lpstr>
      <vt:lpstr>Arial</vt:lpstr>
      <vt:lpstr>Calibri</vt:lpstr>
      <vt:lpstr>Calibri Light</vt:lpstr>
      <vt:lpstr>Office 佈景主題</vt:lpstr>
      <vt:lpstr>1_Office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至庚 洪</dc:creator>
  <cp:lastModifiedBy>zxc mickey</cp:lastModifiedBy>
  <cp:revision>6</cp:revision>
  <dcterms:created xsi:type="dcterms:W3CDTF">2021-03-03T10:11:34Z</dcterms:created>
  <dcterms:modified xsi:type="dcterms:W3CDTF">2022-05-02T11:09:24Z</dcterms:modified>
</cp:coreProperties>
</file>

<file path=docProps/thumbnail.jpeg>
</file>